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12192000" cy="6858000"/>
  <p:notesSz cx="6858000" cy="12192000"/>
  <p:embeddedFontLst>
    <p:embeddedFont>
      <p:font typeface="MiSans" panose="020B0604020202020204" charset="-122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3" d="100"/>
          <a:sy n="63" d="100"/>
        </p:scale>
        <p:origin x="780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890879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5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5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5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5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5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5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CF3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4:33-d2nf8k98bjvh7rlj0a7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0003"/>
            <a:ext cx="12263122" cy="689800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985330" y="1568117"/>
            <a:ext cx="6264818" cy="175994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5400" dirty="0">
                <a:solidFill>
                  <a:srgbClr val="6D7AA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Day 1 Trainer Playbook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7235190" y="4391660"/>
            <a:ext cx="4064000" cy="1746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9158605" y="6381115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6" name="Text 3"/>
          <p:cNvSpPr/>
          <p:nvPr/>
        </p:nvSpPr>
        <p:spPr>
          <a:xfrm>
            <a:off x="9158605" y="6381115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9358630" y="6381115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8" name="Text 5"/>
          <p:cNvSpPr/>
          <p:nvPr/>
        </p:nvSpPr>
        <p:spPr>
          <a:xfrm>
            <a:off x="9358630" y="6381115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9558655" y="6381115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0" name="Text 7"/>
          <p:cNvSpPr/>
          <p:nvPr/>
        </p:nvSpPr>
        <p:spPr>
          <a:xfrm>
            <a:off x="9558655" y="6381115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9758680" y="6381115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2" name="Text 9"/>
          <p:cNvSpPr/>
          <p:nvPr/>
        </p:nvSpPr>
        <p:spPr>
          <a:xfrm>
            <a:off x="9758680" y="6381115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2426315" y="948853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4" name="Text 11"/>
          <p:cNvSpPr/>
          <p:nvPr/>
        </p:nvSpPr>
        <p:spPr>
          <a:xfrm>
            <a:off x="2426315" y="948853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2626340" y="948853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6" name="Text 13"/>
          <p:cNvSpPr/>
          <p:nvPr/>
        </p:nvSpPr>
        <p:spPr>
          <a:xfrm>
            <a:off x="2626340" y="948853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>
            <a:off x="2826365" y="948853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8" name="Text 15"/>
          <p:cNvSpPr/>
          <p:nvPr/>
        </p:nvSpPr>
        <p:spPr>
          <a:xfrm>
            <a:off x="2826365" y="948853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9" name="Shape 16"/>
          <p:cNvSpPr/>
          <p:nvPr/>
        </p:nvSpPr>
        <p:spPr>
          <a:xfrm>
            <a:off x="3026390" y="948853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20" name="Text 17"/>
          <p:cNvSpPr/>
          <p:nvPr/>
        </p:nvSpPr>
        <p:spPr>
          <a:xfrm>
            <a:off x="3026390" y="948853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1" name="Text 18"/>
          <p:cNvSpPr/>
          <p:nvPr/>
        </p:nvSpPr>
        <p:spPr>
          <a:xfrm>
            <a:off x="2318365" y="3578388"/>
            <a:ext cx="4064000" cy="4616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6D7AA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Sean Wong</a:t>
            </a:r>
            <a:endParaRPr lang="en-US" sz="1600" dirty="0"/>
          </a:p>
        </p:txBody>
      </p:sp>
      <p:sp>
        <p:nvSpPr>
          <p:cNvPr id="22" name="Text 19"/>
          <p:cNvSpPr/>
          <p:nvPr/>
        </p:nvSpPr>
        <p:spPr>
          <a:xfrm>
            <a:off x="2318365" y="4213388"/>
            <a:ext cx="3035935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6D7AA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2025/08/05</a:t>
            </a:r>
            <a:endParaRPr lang="en-US" sz="1600" dirty="0"/>
          </a:p>
        </p:txBody>
      </p:sp>
      <p:pic>
        <p:nvPicPr>
          <p:cNvPr id="23" name="Image 1" descr="https://kimi-img.moonshot.cn/pub/slides/slides_tmpl/image/25-08-27-20:04:32-d2nf8k18bjvh7rlj0a6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168" y="1412240"/>
            <a:ext cx="1320800" cy="1371600"/>
          </a:xfrm>
          <a:prstGeom prst="rect">
            <a:avLst/>
          </a:prstGeom>
        </p:spPr>
      </p:pic>
      <p:pic>
        <p:nvPicPr>
          <p:cNvPr id="24" name="Image 2" descr="https://kimi-img.moonshot.cn/pub/slides/slides_tmpl/image/25-08-27-20:04:32-d2nf8k18bjvh7rlj0a6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65946" y="4391660"/>
            <a:ext cx="983056" cy="907962"/>
          </a:xfrm>
          <a:prstGeom prst="rect">
            <a:avLst/>
          </a:prstGeom>
        </p:spPr>
      </p:pic>
      <p:sp>
        <p:nvSpPr>
          <p:cNvPr id="25" name="Shape 20"/>
          <p:cNvSpPr/>
          <p:nvPr/>
        </p:nvSpPr>
        <p:spPr>
          <a:xfrm>
            <a:off x="1273269" y="2275839"/>
            <a:ext cx="539750" cy="508001"/>
          </a:xfrm>
          <a:prstGeom prst="ellipse">
            <a:avLst/>
          </a:prstGeom>
          <a:solidFill>
            <a:srgbClr val="B2C4FF"/>
          </a:solidFill>
          <a:ln/>
        </p:spPr>
      </p:sp>
      <p:sp>
        <p:nvSpPr>
          <p:cNvPr id="26" name="Text 21"/>
          <p:cNvSpPr/>
          <p:nvPr/>
        </p:nvSpPr>
        <p:spPr>
          <a:xfrm>
            <a:off x="1273269" y="2275839"/>
            <a:ext cx="539750" cy="50800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27" name="Image 3" descr="https://kimi-img.moonshot.cn/pub/slides/slides_tmpl/image/25-08-27-20:04:32-d2nf8k18bjvh7rlj0a6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67925" y="5073480"/>
            <a:ext cx="731154" cy="676035"/>
          </a:xfrm>
          <a:prstGeom prst="rect">
            <a:avLst/>
          </a:prstGeom>
        </p:spPr>
      </p:pic>
      <p:sp>
        <p:nvSpPr>
          <p:cNvPr id="28" name="Shape 22"/>
          <p:cNvSpPr/>
          <p:nvPr/>
        </p:nvSpPr>
        <p:spPr>
          <a:xfrm>
            <a:off x="11511842" y="1219363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29" name="Text 23"/>
          <p:cNvSpPr/>
          <p:nvPr/>
        </p:nvSpPr>
        <p:spPr>
          <a:xfrm>
            <a:off x="11511842" y="1219363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0" name="Shape 24"/>
          <p:cNvSpPr/>
          <p:nvPr/>
        </p:nvSpPr>
        <p:spPr>
          <a:xfrm>
            <a:off x="11511842" y="1019337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31" name="Text 25"/>
          <p:cNvSpPr/>
          <p:nvPr/>
        </p:nvSpPr>
        <p:spPr>
          <a:xfrm>
            <a:off x="11511842" y="1019337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2" name="Shape 26"/>
          <p:cNvSpPr/>
          <p:nvPr/>
        </p:nvSpPr>
        <p:spPr>
          <a:xfrm>
            <a:off x="11511842" y="819312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33" name="Text 27"/>
          <p:cNvSpPr/>
          <p:nvPr/>
        </p:nvSpPr>
        <p:spPr>
          <a:xfrm>
            <a:off x="11511842" y="819312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4" name="Shape 28"/>
          <p:cNvSpPr/>
          <p:nvPr/>
        </p:nvSpPr>
        <p:spPr>
          <a:xfrm>
            <a:off x="11511842" y="619288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35" name="Text 29"/>
          <p:cNvSpPr/>
          <p:nvPr/>
        </p:nvSpPr>
        <p:spPr>
          <a:xfrm>
            <a:off x="11511842" y="619288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6" name="Shape 30"/>
          <p:cNvSpPr/>
          <p:nvPr/>
        </p:nvSpPr>
        <p:spPr>
          <a:xfrm>
            <a:off x="11511842" y="2012478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37" name="Text 31"/>
          <p:cNvSpPr/>
          <p:nvPr/>
        </p:nvSpPr>
        <p:spPr>
          <a:xfrm>
            <a:off x="11511842" y="2012478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8" name="Shape 32"/>
          <p:cNvSpPr/>
          <p:nvPr/>
        </p:nvSpPr>
        <p:spPr>
          <a:xfrm>
            <a:off x="11511842" y="1812453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39" name="Text 33"/>
          <p:cNvSpPr/>
          <p:nvPr/>
        </p:nvSpPr>
        <p:spPr>
          <a:xfrm>
            <a:off x="11511842" y="1812453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0" name="Shape 34"/>
          <p:cNvSpPr/>
          <p:nvPr/>
        </p:nvSpPr>
        <p:spPr>
          <a:xfrm>
            <a:off x="11511842" y="1612428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41" name="Text 35"/>
          <p:cNvSpPr/>
          <p:nvPr/>
        </p:nvSpPr>
        <p:spPr>
          <a:xfrm>
            <a:off x="11511842" y="1612428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2" name="Shape 36"/>
          <p:cNvSpPr/>
          <p:nvPr/>
        </p:nvSpPr>
        <p:spPr>
          <a:xfrm>
            <a:off x="11511842" y="1412404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43" name="Text 37"/>
          <p:cNvSpPr/>
          <p:nvPr/>
        </p:nvSpPr>
        <p:spPr>
          <a:xfrm>
            <a:off x="11511842" y="1412404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4" name="Shape 38"/>
          <p:cNvSpPr/>
          <p:nvPr/>
        </p:nvSpPr>
        <p:spPr>
          <a:xfrm>
            <a:off x="318177" y="5725159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45" name="Text 39"/>
          <p:cNvSpPr/>
          <p:nvPr/>
        </p:nvSpPr>
        <p:spPr>
          <a:xfrm>
            <a:off x="318177" y="5725159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6" name="Shape 40"/>
          <p:cNvSpPr/>
          <p:nvPr/>
        </p:nvSpPr>
        <p:spPr>
          <a:xfrm>
            <a:off x="318178" y="5525134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47" name="Text 41"/>
          <p:cNvSpPr/>
          <p:nvPr/>
        </p:nvSpPr>
        <p:spPr>
          <a:xfrm>
            <a:off x="318178" y="5525134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8" name="Shape 42"/>
          <p:cNvSpPr/>
          <p:nvPr/>
        </p:nvSpPr>
        <p:spPr>
          <a:xfrm>
            <a:off x="318178" y="5325109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49" name="Text 43"/>
          <p:cNvSpPr/>
          <p:nvPr/>
        </p:nvSpPr>
        <p:spPr>
          <a:xfrm>
            <a:off x="318178" y="5325109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0" name="Shape 44"/>
          <p:cNvSpPr/>
          <p:nvPr/>
        </p:nvSpPr>
        <p:spPr>
          <a:xfrm>
            <a:off x="318178" y="5125085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51" name="Text 45"/>
          <p:cNvSpPr/>
          <p:nvPr/>
        </p:nvSpPr>
        <p:spPr>
          <a:xfrm>
            <a:off x="318178" y="5125085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2" name="Shape 46"/>
          <p:cNvSpPr/>
          <p:nvPr/>
        </p:nvSpPr>
        <p:spPr>
          <a:xfrm>
            <a:off x="318177" y="6518275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53" name="Text 47"/>
          <p:cNvSpPr/>
          <p:nvPr/>
        </p:nvSpPr>
        <p:spPr>
          <a:xfrm>
            <a:off x="318177" y="6518275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4" name="Shape 48"/>
          <p:cNvSpPr/>
          <p:nvPr/>
        </p:nvSpPr>
        <p:spPr>
          <a:xfrm>
            <a:off x="318178" y="6318250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55" name="Text 49"/>
          <p:cNvSpPr/>
          <p:nvPr/>
        </p:nvSpPr>
        <p:spPr>
          <a:xfrm>
            <a:off x="318178" y="6318250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6" name="Shape 50"/>
          <p:cNvSpPr/>
          <p:nvPr/>
        </p:nvSpPr>
        <p:spPr>
          <a:xfrm>
            <a:off x="318178" y="6118225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57" name="Text 51"/>
          <p:cNvSpPr/>
          <p:nvPr/>
        </p:nvSpPr>
        <p:spPr>
          <a:xfrm>
            <a:off x="318178" y="6118225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8" name="Shape 52"/>
          <p:cNvSpPr/>
          <p:nvPr/>
        </p:nvSpPr>
        <p:spPr>
          <a:xfrm>
            <a:off x="318178" y="5918201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59" name="Text 53"/>
          <p:cNvSpPr/>
          <p:nvPr/>
        </p:nvSpPr>
        <p:spPr>
          <a:xfrm>
            <a:off x="318178" y="5918201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gradFill flip="none" rotWithShape="0">
          <a:gsLst>
            <a:gs pos="0">
              <a:srgbClr val="FFF2C6"/>
            </a:gs>
            <a:gs pos="66000">
              <a:srgbClr val="D8E1FD"/>
            </a:gs>
            <a:gs pos="92000">
              <a:srgbClr val="C7D5FC"/>
            </a:gs>
            <a:gs pos="100000">
              <a:srgbClr val="A1D9F1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596084" y="354792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3" name="Text 1"/>
          <p:cNvSpPr/>
          <p:nvPr/>
        </p:nvSpPr>
        <p:spPr>
          <a:xfrm>
            <a:off x="596084" y="354792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796109" y="354792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5" name="Text 3"/>
          <p:cNvSpPr/>
          <p:nvPr/>
        </p:nvSpPr>
        <p:spPr>
          <a:xfrm>
            <a:off x="796109" y="354792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996134" y="354792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7" name="Text 5"/>
          <p:cNvSpPr/>
          <p:nvPr/>
        </p:nvSpPr>
        <p:spPr>
          <a:xfrm>
            <a:off x="996134" y="354792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1196159" y="354792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9" name="Text 7"/>
          <p:cNvSpPr/>
          <p:nvPr/>
        </p:nvSpPr>
        <p:spPr>
          <a:xfrm>
            <a:off x="1196159" y="354792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392721" y="1095316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1" name="Text 9"/>
          <p:cNvSpPr/>
          <p:nvPr/>
        </p:nvSpPr>
        <p:spPr>
          <a:xfrm>
            <a:off x="392721" y="1095316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392722" y="895290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3" name="Text 11"/>
          <p:cNvSpPr/>
          <p:nvPr/>
        </p:nvSpPr>
        <p:spPr>
          <a:xfrm>
            <a:off x="392722" y="895290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392722" y="695265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5" name="Text 13"/>
          <p:cNvSpPr/>
          <p:nvPr/>
        </p:nvSpPr>
        <p:spPr>
          <a:xfrm>
            <a:off x="392722" y="695265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392722" y="495241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7" name="Text 15"/>
          <p:cNvSpPr/>
          <p:nvPr/>
        </p:nvSpPr>
        <p:spPr>
          <a:xfrm>
            <a:off x="392722" y="495241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662940" y="549275"/>
            <a:ext cx="11036300" cy="15049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just">
              <a:lnSpc>
                <a:spcPct val="100000"/>
              </a:lnSpc>
            </a:pPr>
            <a:r>
              <a:rPr lang="en-US" sz="32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Project Scaffolding Live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426539" y="1356546"/>
            <a:ext cx="273761" cy="268403"/>
          </a:xfrm>
          <a:prstGeom prst="ellipse">
            <a:avLst/>
          </a:prstGeom>
          <a:solidFill>
            <a:srgbClr val="000000">
              <a:alpha val="0"/>
            </a:srgbClr>
          </a:solidFill>
          <a:ln w="41275">
            <a:solidFill>
              <a:srgbClr val="FFFFFF"/>
            </a:solidFill>
            <a:prstDash val="solid"/>
          </a:ln>
        </p:spPr>
      </p:sp>
      <p:sp>
        <p:nvSpPr>
          <p:cNvPr id="20" name="Text 18"/>
          <p:cNvSpPr/>
          <p:nvPr/>
        </p:nvSpPr>
        <p:spPr>
          <a:xfrm>
            <a:off x="426539" y="1356546"/>
            <a:ext cx="273761" cy="268403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517950" y="1407630"/>
            <a:ext cx="164592" cy="166233"/>
          </a:xfrm>
          <a:prstGeom prst="ellipse">
            <a:avLst/>
          </a:prstGeom>
          <a:solidFill>
            <a:srgbClr val="C1CEF6"/>
          </a:solidFill>
          <a:ln/>
        </p:spPr>
      </p:sp>
      <p:sp>
        <p:nvSpPr>
          <p:cNvPr id="22" name="Text 20"/>
          <p:cNvSpPr/>
          <p:nvPr/>
        </p:nvSpPr>
        <p:spPr>
          <a:xfrm>
            <a:off x="517950" y="1407630"/>
            <a:ext cx="164592" cy="166233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23" name="Image 0" descr="https://kimi-img.moonshot.cn/pub/slides/slides_tmpl/image/25-08-27-20:04:39-d2nf8lp8bjvh7rlj0ag0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1825" y="4640150"/>
            <a:ext cx="4209775" cy="1927662"/>
          </a:xfrm>
          <a:prstGeom prst="rect">
            <a:avLst/>
          </a:prstGeom>
        </p:spPr>
      </p:pic>
      <p:pic>
        <p:nvPicPr>
          <p:cNvPr id="24" name="Image 1" descr="https://kimi-img.moonshot.cn/pub/slides/slides_tmpl/image/25-08-27-20:04:42-d2nf8mh8bjvh7rlj0amg.jpe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4093" y="4640151"/>
            <a:ext cx="6509421" cy="1927662"/>
          </a:xfrm>
          <a:prstGeom prst="rect">
            <a:avLst/>
          </a:prstGeom>
        </p:spPr>
      </p:pic>
      <p:sp>
        <p:nvSpPr>
          <p:cNvPr id="25" name="Shape 21"/>
          <p:cNvSpPr/>
          <p:nvPr/>
        </p:nvSpPr>
        <p:spPr>
          <a:xfrm>
            <a:off x="426539" y="2348994"/>
            <a:ext cx="273761" cy="268403"/>
          </a:xfrm>
          <a:prstGeom prst="ellipse">
            <a:avLst/>
          </a:prstGeom>
          <a:solidFill>
            <a:srgbClr val="000000">
              <a:alpha val="0"/>
            </a:srgbClr>
          </a:solidFill>
          <a:ln w="41275">
            <a:solidFill>
              <a:srgbClr val="FFFFFF"/>
            </a:solidFill>
            <a:prstDash val="solid"/>
          </a:ln>
        </p:spPr>
      </p:sp>
      <p:sp>
        <p:nvSpPr>
          <p:cNvPr id="26" name="Text 22"/>
          <p:cNvSpPr/>
          <p:nvPr/>
        </p:nvSpPr>
        <p:spPr>
          <a:xfrm>
            <a:off x="426539" y="2348994"/>
            <a:ext cx="273761" cy="268403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7" name="Shape 23"/>
          <p:cNvSpPr/>
          <p:nvPr/>
        </p:nvSpPr>
        <p:spPr>
          <a:xfrm>
            <a:off x="517950" y="2400078"/>
            <a:ext cx="164592" cy="166233"/>
          </a:xfrm>
          <a:prstGeom prst="ellipse">
            <a:avLst/>
          </a:prstGeom>
          <a:solidFill>
            <a:srgbClr val="C1CEF6"/>
          </a:solidFill>
          <a:ln/>
        </p:spPr>
      </p:sp>
      <p:sp>
        <p:nvSpPr>
          <p:cNvPr id="28" name="Text 24"/>
          <p:cNvSpPr/>
          <p:nvPr/>
        </p:nvSpPr>
        <p:spPr>
          <a:xfrm>
            <a:off x="517950" y="2400078"/>
            <a:ext cx="164592" cy="166233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9" name="Shape 25"/>
          <p:cNvSpPr/>
          <p:nvPr/>
        </p:nvSpPr>
        <p:spPr>
          <a:xfrm>
            <a:off x="426539" y="3480043"/>
            <a:ext cx="273761" cy="268403"/>
          </a:xfrm>
          <a:prstGeom prst="ellipse">
            <a:avLst/>
          </a:prstGeom>
          <a:solidFill>
            <a:srgbClr val="000000">
              <a:alpha val="0"/>
            </a:srgbClr>
          </a:solidFill>
          <a:ln w="41275">
            <a:solidFill>
              <a:srgbClr val="FFFFFF"/>
            </a:solidFill>
            <a:prstDash val="solid"/>
          </a:ln>
        </p:spPr>
      </p:sp>
      <p:sp>
        <p:nvSpPr>
          <p:cNvPr id="30" name="Text 26"/>
          <p:cNvSpPr/>
          <p:nvPr/>
        </p:nvSpPr>
        <p:spPr>
          <a:xfrm>
            <a:off x="426539" y="3480043"/>
            <a:ext cx="273761" cy="268403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1" name="Shape 27"/>
          <p:cNvSpPr/>
          <p:nvPr/>
        </p:nvSpPr>
        <p:spPr>
          <a:xfrm>
            <a:off x="517950" y="3531127"/>
            <a:ext cx="164592" cy="166233"/>
          </a:xfrm>
          <a:prstGeom prst="ellipse">
            <a:avLst/>
          </a:prstGeom>
          <a:solidFill>
            <a:srgbClr val="C1CEF6"/>
          </a:solidFill>
          <a:ln/>
        </p:spPr>
      </p:sp>
      <p:sp>
        <p:nvSpPr>
          <p:cNvPr id="32" name="Text 28"/>
          <p:cNvSpPr/>
          <p:nvPr/>
        </p:nvSpPr>
        <p:spPr>
          <a:xfrm>
            <a:off x="517950" y="3531127"/>
            <a:ext cx="164592" cy="166233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3" name="Text 29"/>
          <p:cNvSpPr/>
          <p:nvPr/>
        </p:nvSpPr>
        <p:spPr>
          <a:xfrm>
            <a:off x="760095" y="1344930"/>
            <a:ext cx="10527030" cy="67564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8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Creating a Django Project</a:t>
            </a:r>
            <a:endParaRPr lang="en-US" sz="1600" dirty="0"/>
          </a:p>
        </p:txBody>
      </p:sp>
      <p:sp>
        <p:nvSpPr>
          <p:cNvPr id="34" name="Text 30"/>
          <p:cNvSpPr/>
          <p:nvPr/>
        </p:nvSpPr>
        <p:spPr>
          <a:xfrm>
            <a:off x="826770" y="1708150"/>
            <a:ext cx="11035665" cy="5219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Run django-admin startproject myproject to create a new Django project, explaining the generated structure and key files like settings.py and urls.py that form the core of the project.</a:t>
            </a:r>
            <a:endParaRPr lang="en-US" sz="1600" dirty="0"/>
          </a:p>
        </p:txBody>
      </p:sp>
      <p:sp>
        <p:nvSpPr>
          <p:cNvPr id="35" name="Text 31"/>
          <p:cNvSpPr/>
          <p:nvPr/>
        </p:nvSpPr>
        <p:spPr>
          <a:xfrm>
            <a:off x="760095" y="2336800"/>
            <a:ext cx="10527665" cy="67564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8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Running the Development Server</a:t>
            </a:r>
            <a:endParaRPr lang="en-US" sz="1600" dirty="0"/>
          </a:p>
        </p:txBody>
      </p:sp>
      <p:sp>
        <p:nvSpPr>
          <p:cNvPr id="36" name="Text 32"/>
          <p:cNvSpPr/>
          <p:nvPr/>
        </p:nvSpPr>
        <p:spPr>
          <a:xfrm>
            <a:off x="826770" y="2700020"/>
            <a:ext cx="11035665" cy="5219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Launch the development server with python manage.py runserver and guide learners to the default Django welcome page, ensuring they see the rocket page as a milestone.</a:t>
            </a:r>
            <a:endParaRPr lang="en-US" sz="1600" dirty="0"/>
          </a:p>
        </p:txBody>
      </p:sp>
      <p:sp>
        <p:nvSpPr>
          <p:cNvPr id="37" name="Text 33"/>
          <p:cNvSpPr/>
          <p:nvPr/>
        </p:nvSpPr>
        <p:spPr>
          <a:xfrm>
            <a:off x="760095" y="3468370"/>
            <a:ext cx="10938510" cy="67564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8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Project Structure</a:t>
            </a:r>
            <a:endParaRPr lang="en-US" sz="1600" dirty="0"/>
          </a:p>
        </p:txBody>
      </p:sp>
      <p:sp>
        <p:nvSpPr>
          <p:cNvPr id="38" name="Text 34"/>
          <p:cNvSpPr/>
          <p:nvPr/>
        </p:nvSpPr>
        <p:spPr>
          <a:xfrm>
            <a:off x="826770" y="3831590"/>
            <a:ext cx="11035665" cy="5219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Highlight the importance of understanding the project structure, emphasizing settings.py for configuration and urls.py for URL routing, setting the stage for further development.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gradFill flip="none" rotWithShape="0">
          <a:gsLst>
            <a:gs pos="0">
              <a:srgbClr val="D9E2FE"/>
            </a:gs>
            <a:gs pos="28000">
              <a:srgbClr val="D9E2FE"/>
            </a:gs>
            <a:gs pos="59000">
              <a:srgbClr val="FFF3CC"/>
            </a:gs>
            <a:gs pos="88000">
              <a:srgbClr val="D9E2FE"/>
            </a:gs>
            <a:gs pos="99000">
              <a:srgbClr val="C7D5FC"/>
            </a:gs>
            <a:gs pos="100000">
              <a:srgbClr val="C7D5FC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948234" y="565135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3" name="Text 1"/>
          <p:cNvSpPr/>
          <p:nvPr/>
        </p:nvSpPr>
        <p:spPr>
          <a:xfrm>
            <a:off x="948234" y="565135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1148259" y="565135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5" name="Text 3"/>
          <p:cNvSpPr/>
          <p:nvPr/>
        </p:nvSpPr>
        <p:spPr>
          <a:xfrm>
            <a:off x="1148259" y="565135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1348284" y="565135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7" name="Text 5"/>
          <p:cNvSpPr/>
          <p:nvPr/>
        </p:nvSpPr>
        <p:spPr>
          <a:xfrm>
            <a:off x="1348284" y="565135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1548309" y="565135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9" name="Text 7"/>
          <p:cNvSpPr/>
          <p:nvPr/>
        </p:nvSpPr>
        <p:spPr>
          <a:xfrm>
            <a:off x="1548309" y="565135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744872" y="1305659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1" name="Text 9"/>
          <p:cNvSpPr/>
          <p:nvPr/>
        </p:nvSpPr>
        <p:spPr>
          <a:xfrm>
            <a:off x="744872" y="1305659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744872" y="1105633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3" name="Text 11"/>
          <p:cNvSpPr/>
          <p:nvPr/>
        </p:nvSpPr>
        <p:spPr>
          <a:xfrm>
            <a:off x="744872" y="1105633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744872" y="905608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5" name="Text 13"/>
          <p:cNvSpPr/>
          <p:nvPr/>
        </p:nvSpPr>
        <p:spPr>
          <a:xfrm>
            <a:off x="744872" y="905608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744872" y="705584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7" name="Text 15"/>
          <p:cNvSpPr/>
          <p:nvPr/>
        </p:nvSpPr>
        <p:spPr>
          <a:xfrm>
            <a:off x="744872" y="705584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1013460" y="772795"/>
            <a:ext cx="8935720" cy="155003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just">
              <a:lnSpc>
                <a:spcPct val="100000"/>
              </a:lnSpc>
            </a:pPr>
            <a:r>
              <a:rPr lang="en-US" sz="28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App Creation &amp; Registration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1013199" y="4902251"/>
            <a:ext cx="228803" cy="212992"/>
          </a:xfrm>
          <a:prstGeom prst="ellipse">
            <a:avLst/>
          </a:prstGeom>
          <a:solidFill>
            <a:srgbClr val="000000">
              <a:alpha val="0"/>
            </a:srgbClr>
          </a:solidFill>
          <a:ln w="41275">
            <a:solidFill>
              <a:srgbClr val="FFFFFF"/>
            </a:solidFill>
            <a:prstDash val="solid"/>
          </a:ln>
        </p:spPr>
      </p:sp>
      <p:sp>
        <p:nvSpPr>
          <p:cNvPr id="20" name="Text 18"/>
          <p:cNvSpPr/>
          <p:nvPr/>
        </p:nvSpPr>
        <p:spPr>
          <a:xfrm>
            <a:off x="1013199" y="4902251"/>
            <a:ext cx="228803" cy="212992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1089598" y="4942789"/>
            <a:ext cx="137562" cy="131914"/>
          </a:xfrm>
          <a:prstGeom prst="ellipse">
            <a:avLst/>
          </a:prstGeom>
          <a:solidFill>
            <a:srgbClr val="C1CEF6"/>
          </a:solidFill>
          <a:ln/>
        </p:spPr>
      </p:sp>
      <p:sp>
        <p:nvSpPr>
          <p:cNvPr id="22" name="Text 20"/>
          <p:cNvSpPr/>
          <p:nvPr/>
        </p:nvSpPr>
        <p:spPr>
          <a:xfrm>
            <a:off x="1089598" y="4942789"/>
            <a:ext cx="137562" cy="13191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6565133" y="1751889"/>
            <a:ext cx="228803" cy="212992"/>
          </a:xfrm>
          <a:prstGeom prst="ellipse">
            <a:avLst/>
          </a:prstGeom>
          <a:solidFill>
            <a:srgbClr val="000000">
              <a:alpha val="0"/>
            </a:srgbClr>
          </a:solidFill>
          <a:ln w="41275">
            <a:solidFill>
              <a:srgbClr val="FFFFFF"/>
            </a:solidFill>
            <a:prstDash val="solid"/>
          </a:ln>
        </p:spPr>
      </p:sp>
      <p:sp>
        <p:nvSpPr>
          <p:cNvPr id="24" name="Text 22"/>
          <p:cNvSpPr/>
          <p:nvPr/>
        </p:nvSpPr>
        <p:spPr>
          <a:xfrm>
            <a:off x="6565133" y="1751889"/>
            <a:ext cx="228803" cy="212992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6641532" y="1792427"/>
            <a:ext cx="137562" cy="131914"/>
          </a:xfrm>
          <a:prstGeom prst="ellipse">
            <a:avLst/>
          </a:prstGeom>
          <a:solidFill>
            <a:srgbClr val="C1CEF6"/>
          </a:solidFill>
          <a:ln/>
        </p:spPr>
      </p:sp>
      <p:sp>
        <p:nvSpPr>
          <p:cNvPr id="26" name="Text 24"/>
          <p:cNvSpPr/>
          <p:nvPr/>
        </p:nvSpPr>
        <p:spPr>
          <a:xfrm>
            <a:off x="6641532" y="1792427"/>
            <a:ext cx="137562" cy="13191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27" name="Image 0" descr="https://kimi-img.moonshot.cn/pub/slides/slides_tmpl/image/25-08-27-20:04:39-d2nf8lp8bjvh7rlj0ag0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7755" y="4020050"/>
            <a:ext cx="4282212" cy="2251414"/>
          </a:xfrm>
          <a:prstGeom prst="rect">
            <a:avLst/>
          </a:prstGeom>
        </p:spPr>
      </p:pic>
      <p:pic>
        <p:nvPicPr>
          <p:cNvPr id="28" name="Image 1" descr="https://kimi-img.moonshot.cn/pub/slides/slides_tmpl/image/25-08-27-20:04:39-d2nf8lp8bjvh7rlj0ah0.jpe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5744" y="2057506"/>
            <a:ext cx="5223220" cy="2372475"/>
          </a:xfrm>
          <a:prstGeom prst="rect">
            <a:avLst/>
          </a:prstGeom>
        </p:spPr>
      </p:pic>
      <p:sp>
        <p:nvSpPr>
          <p:cNvPr id="29" name="Text 25"/>
          <p:cNvSpPr/>
          <p:nvPr/>
        </p:nvSpPr>
        <p:spPr>
          <a:xfrm>
            <a:off x="7023735" y="1685290"/>
            <a:ext cx="4777105" cy="67564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8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Creating an App</a:t>
            </a:r>
            <a:endParaRPr lang="en-US" sz="1600" dirty="0"/>
          </a:p>
        </p:txBody>
      </p:sp>
      <p:sp>
        <p:nvSpPr>
          <p:cNvPr id="30" name="Text 26"/>
          <p:cNvSpPr/>
          <p:nvPr/>
        </p:nvSpPr>
        <p:spPr>
          <a:xfrm>
            <a:off x="7060565" y="2084705"/>
            <a:ext cx="4777105" cy="13220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Use python manage.py startapp core to create a new app within the project, explaining the benefits of modularity and reusability in Django applications.</a:t>
            </a:r>
            <a:endParaRPr lang="en-US" sz="1600" dirty="0"/>
          </a:p>
        </p:txBody>
      </p:sp>
      <p:sp>
        <p:nvSpPr>
          <p:cNvPr id="31" name="Text 27"/>
          <p:cNvSpPr/>
          <p:nvPr/>
        </p:nvSpPr>
        <p:spPr>
          <a:xfrm>
            <a:off x="1472055" y="4834939"/>
            <a:ext cx="5186654" cy="67710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8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Registering the App</a:t>
            </a:r>
            <a:endParaRPr lang="en-US" sz="1600" dirty="0"/>
          </a:p>
        </p:txBody>
      </p:sp>
      <p:sp>
        <p:nvSpPr>
          <p:cNvPr id="32" name="Text 28"/>
          <p:cNvSpPr/>
          <p:nvPr/>
        </p:nvSpPr>
        <p:spPr>
          <a:xfrm>
            <a:off x="1508760" y="5234940"/>
            <a:ext cx="5551170" cy="13220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Show how to add the newly created app to INSTALLED_APPS in settings.py, warning of potential routing errors if this step is skipped, ensuring smooth integration.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gradFill flip="none" rotWithShape="0">
          <a:gsLst>
            <a:gs pos="0">
              <a:srgbClr val="FFF2C6"/>
            </a:gs>
            <a:gs pos="47000">
              <a:srgbClr val="D8E1FD"/>
            </a:gs>
            <a:gs pos="78000">
              <a:srgbClr val="C7D5FC"/>
            </a:gs>
            <a:gs pos="100000">
              <a:srgbClr val="FDF8CB"/>
            </a:gs>
          </a:gsLst>
          <a:lin ang="2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4:38-d2nf8lh8bjvh7rlj0ae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8399" y="517692"/>
            <a:ext cx="7251700" cy="634030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048502" y="2308860"/>
            <a:ext cx="4599086" cy="393954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5000" dirty="0">
                <a:solidFill>
                  <a:srgbClr val="7F9CD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04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797560" y="1932305"/>
            <a:ext cx="10755630" cy="119888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6D7AA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Views &amp; URLs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731049" y="856006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6" name="Text 3"/>
          <p:cNvSpPr/>
          <p:nvPr/>
        </p:nvSpPr>
        <p:spPr>
          <a:xfrm>
            <a:off x="731049" y="856006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931074" y="856006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8" name="Text 5"/>
          <p:cNvSpPr/>
          <p:nvPr/>
        </p:nvSpPr>
        <p:spPr>
          <a:xfrm>
            <a:off x="931074" y="856006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1131099" y="856006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0" name="Text 7"/>
          <p:cNvSpPr/>
          <p:nvPr/>
        </p:nvSpPr>
        <p:spPr>
          <a:xfrm>
            <a:off x="1131099" y="856006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1331124" y="856006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2" name="Text 9"/>
          <p:cNvSpPr/>
          <p:nvPr/>
        </p:nvSpPr>
        <p:spPr>
          <a:xfrm>
            <a:off x="1331124" y="856006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527687" y="1596530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4" name="Text 11"/>
          <p:cNvSpPr/>
          <p:nvPr/>
        </p:nvSpPr>
        <p:spPr>
          <a:xfrm>
            <a:off x="527687" y="1596530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527687" y="1396504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6" name="Text 13"/>
          <p:cNvSpPr/>
          <p:nvPr/>
        </p:nvSpPr>
        <p:spPr>
          <a:xfrm>
            <a:off x="527687" y="1396504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>
            <a:off x="527687" y="1196479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8" name="Text 15"/>
          <p:cNvSpPr/>
          <p:nvPr/>
        </p:nvSpPr>
        <p:spPr>
          <a:xfrm>
            <a:off x="527687" y="1196479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9" name="Shape 16"/>
          <p:cNvSpPr/>
          <p:nvPr/>
        </p:nvSpPr>
        <p:spPr>
          <a:xfrm>
            <a:off x="527687" y="996455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20" name="Text 17"/>
          <p:cNvSpPr/>
          <p:nvPr/>
        </p:nvSpPr>
        <p:spPr>
          <a:xfrm>
            <a:off x="527687" y="996455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21" name="Image 1" descr="https://kimi-img.moonshot.cn/pub/slides/slides_tmpl/image/25-08-27-20:04:34-d2nf8kh8bjvh7rlj0a80.png"/>
          <p:cNvPicPr>
            <a:picLocks noChangeAspect="1"/>
          </p:cNvPicPr>
          <p:nvPr/>
        </p:nvPicPr>
        <p:blipFill>
          <a:blip r:embed="rId4">
            <a:alphaModFix amt="59000"/>
          </a:blip>
          <a:stretch>
            <a:fillRect/>
          </a:stretch>
        </p:blipFill>
        <p:spPr>
          <a:xfrm>
            <a:off x="5131435" y="330200"/>
            <a:ext cx="7048500" cy="6197600"/>
          </a:xfrm>
          <a:prstGeom prst="rect">
            <a:avLst/>
          </a:prstGeom>
        </p:spPr>
      </p:pic>
      <p:pic>
        <p:nvPicPr>
          <p:cNvPr id="22" name="Image 2" descr="https://kimi-img.moonshot.cn/pub/slides/slides_tmpl/image/25-08-27-20:04:33-d2nf8k98bjvh7rlj0a7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797300"/>
            <a:ext cx="5143500" cy="3060700"/>
          </a:xfrm>
          <a:prstGeom prst="rect">
            <a:avLst/>
          </a:prstGeom>
        </p:spPr>
      </p:pic>
      <p:pic>
        <p:nvPicPr>
          <p:cNvPr id="23" name="Image 3" descr="https://kimi-img.moonshot.cn/pub/slides/slides_tmpl/image/25-08-27-20:04:32-d2nf8k18bjvh7rlj0a5g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2445" y="4587240"/>
            <a:ext cx="152400" cy="1524000"/>
          </a:xfrm>
          <a:prstGeom prst="rect">
            <a:avLst/>
          </a:prstGeom>
        </p:spPr>
      </p:pic>
      <p:pic>
        <p:nvPicPr>
          <p:cNvPr id="24" name="Image 4" descr="https://kimi-img.moonshot.cn/pub/slides/slides_tmpl/image/25-08-27-20:04:32-d2nf8k18bjvh7rlj0a60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11275" y="3907257"/>
            <a:ext cx="1320800" cy="1371600"/>
          </a:xfrm>
          <a:prstGeom prst="rect">
            <a:avLst/>
          </a:prstGeom>
        </p:spPr>
      </p:pic>
      <p:pic>
        <p:nvPicPr>
          <p:cNvPr id="25" name="Image 5" descr="https://kimi-img.moonshot.cn/pub/slides/slides_tmpl/image/25-08-27-20:04:32-d2nf8k18bjvh7rlj0a6g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70172" y="1111250"/>
            <a:ext cx="983056" cy="907962"/>
          </a:xfrm>
          <a:prstGeom prst="rect">
            <a:avLst/>
          </a:prstGeom>
        </p:spPr>
      </p:pic>
      <p:sp>
        <p:nvSpPr>
          <p:cNvPr id="26" name="Shape 18"/>
          <p:cNvSpPr/>
          <p:nvPr/>
        </p:nvSpPr>
        <p:spPr>
          <a:xfrm>
            <a:off x="1101725" y="3958057"/>
            <a:ext cx="539750" cy="508001"/>
          </a:xfrm>
          <a:prstGeom prst="ellipse">
            <a:avLst/>
          </a:prstGeom>
          <a:solidFill>
            <a:srgbClr val="B2C4FF"/>
          </a:solidFill>
          <a:ln/>
        </p:spPr>
      </p:sp>
      <p:sp>
        <p:nvSpPr>
          <p:cNvPr id="27" name="Text 19"/>
          <p:cNvSpPr/>
          <p:nvPr/>
        </p:nvSpPr>
        <p:spPr>
          <a:xfrm>
            <a:off x="1101725" y="3958057"/>
            <a:ext cx="539750" cy="50800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28" name="Image 6" descr="https://kimi-img.moonshot.cn/pub/slides/slides_tmpl/image/25-08-27-20:04:32-d2nf8k18bjvh7rlj0a60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87651" y="1515914"/>
            <a:ext cx="731154" cy="67603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C7D5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4:45-d2nf8n98bjvh7rlj0aqg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7969" y="0"/>
            <a:ext cx="3690359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1059579" y="605009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4" name="Text 1"/>
          <p:cNvSpPr/>
          <p:nvPr/>
        </p:nvSpPr>
        <p:spPr>
          <a:xfrm>
            <a:off x="1059579" y="605009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1259604" y="605009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6" name="Text 3"/>
          <p:cNvSpPr/>
          <p:nvPr/>
        </p:nvSpPr>
        <p:spPr>
          <a:xfrm>
            <a:off x="1259604" y="605009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1459629" y="605009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8" name="Text 5"/>
          <p:cNvSpPr/>
          <p:nvPr/>
        </p:nvSpPr>
        <p:spPr>
          <a:xfrm>
            <a:off x="1459629" y="605009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1659654" y="605009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0" name="Text 7"/>
          <p:cNvSpPr/>
          <p:nvPr/>
        </p:nvSpPr>
        <p:spPr>
          <a:xfrm>
            <a:off x="1659654" y="605009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856216" y="1345533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2" name="Text 9"/>
          <p:cNvSpPr/>
          <p:nvPr/>
        </p:nvSpPr>
        <p:spPr>
          <a:xfrm>
            <a:off x="856216" y="1345533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856216" y="1145507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4" name="Text 11"/>
          <p:cNvSpPr/>
          <p:nvPr/>
        </p:nvSpPr>
        <p:spPr>
          <a:xfrm>
            <a:off x="856216" y="1145507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856216" y="945482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6" name="Text 13"/>
          <p:cNvSpPr/>
          <p:nvPr/>
        </p:nvSpPr>
        <p:spPr>
          <a:xfrm>
            <a:off x="856216" y="945482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>
            <a:off x="856217" y="745458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8" name="Text 15"/>
          <p:cNvSpPr/>
          <p:nvPr/>
        </p:nvSpPr>
        <p:spPr>
          <a:xfrm>
            <a:off x="856217" y="745458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9" name="Text 16"/>
          <p:cNvSpPr/>
          <p:nvPr/>
        </p:nvSpPr>
        <p:spPr>
          <a:xfrm>
            <a:off x="1108075" y="826770"/>
            <a:ext cx="6337935" cy="146240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just">
              <a:lnSpc>
                <a:spcPct val="100000"/>
              </a:lnSpc>
            </a:pPr>
            <a:r>
              <a:rPr lang="en-US" sz="28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First View &amp; Response</a:t>
            </a:r>
            <a:endParaRPr lang="en-US" sz="1600" dirty="0"/>
          </a:p>
        </p:txBody>
      </p:sp>
      <p:sp>
        <p:nvSpPr>
          <p:cNvPr id="20" name="Shape 17"/>
          <p:cNvSpPr/>
          <p:nvPr/>
        </p:nvSpPr>
        <p:spPr>
          <a:xfrm>
            <a:off x="960070" y="1921539"/>
            <a:ext cx="228803" cy="212992"/>
          </a:xfrm>
          <a:prstGeom prst="ellipse">
            <a:avLst/>
          </a:prstGeom>
          <a:solidFill>
            <a:srgbClr val="000000">
              <a:alpha val="0"/>
            </a:srgbClr>
          </a:solidFill>
          <a:ln w="41275">
            <a:solidFill>
              <a:srgbClr val="FFFFFF"/>
            </a:solidFill>
            <a:prstDash val="solid"/>
          </a:ln>
        </p:spPr>
      </p:sp>
      <p:sp>
        <p:nvSpPr>
          <p:cNvPr id="21" name="Text 18"/>
          <p:cNvSpPr/>
          <p:nvPr/>
        </p:nvSpPr>
        <p:spPr>
          <a:xfrm>
            <a:off x="960070" y="1921539"/>
            <a:ext cx="228803" cy="212992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2" name="Shape 19"/>
          <p:cNvSpPr/>
          <p:nvPr/>
        </p:nvSpPr>
        <p:spPr>
          <a:xfrm>
            <a:off x="1036469" y="1962077"/>
            <a:ext cx="137562" cy="131914"/>
          </a:xfrm>
          <a:prstGeom prst="ellipse">
            <a:avLst/>
          </a:prstGeom>
          <a:solidFill>
            <a:srgbClr val="C1CEF6"/>
          </a:solidFill>
          <a:ln/>
        </p:spPr>
      </p:sp>
      <p:sp>
        <p:nvSpPr>
          <p:cNvPr id="23" name="Text 20"/>
          <p:cNvSpPr/>
          <p:nvPr/>
        </p:nvSpPr>
        <p:spPr>
          <a:xfrm>
            <a:off x="1036469" y="1962077"/>
            <a:ext cx="137562" cy="13191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4" name="Shape 21"/>
          <p:cNvSpPr/>
          <p:nvPr/>
        </p:nvSpPr>
        <p:spPr>
          <a:xfrm>
            <a:off x="678815" y="3482340"/>
            <a:ext cx="8752205" cy="1718945"/>
          </a:xfrm>
          <a:prstGeom prst="roundRect">
            <a:avLst>
              <a:gd name="adj" fmla="val 16667"/>
            </a:avLst>
          </a:prstGeom>
          <a:solidFill>
            <a:srgbClr val="F9F1DC"/>
          </a:solidFill>
          <a:ln/>
          <a:effectLst>
            <a:outerShdw blurRad="647378" dist="50800" dir="2700000" algn="bl" rotWithShape="0">
              <a:srgbClr val="6D7ECC">
                <a:alpha val="45882"/>
              </a:srgbClr>
            </a:outerShdw>
          </a:effectLst>
        </p:spPr>
      </p:sp>
      <p:sp>
        <p:nvSpPr>
          <p:cNvPr id="25" name="Text 22"/>
          <p:cNvSpPr/>
          <p:nvPr/>
        </p:nvSpPr>
        <p:spPr>
          <a:xfrm>
            <a:off x="678815" y="3482340"/>
            <a:ext cx="8752205" cy="171894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6" name="Shape 23"/>
          <p:cNvSpPr/>
          <p:nvPr/>
        </p:nvSpPr>
        <p:spPr>
          <a:xfrm>
            <a:off x="938747" y="3724315"/>
            <a:ext cx="228803" cy="212992"/>
          </a:xfrm>
          <a:prstGeom prst="ellipse">
            <a:avLst/>
          </a:prstGeom>
          <a:solidFill>
            <a:srgbClr val="000000">
              <a:alpha val="0"/>
            </a:srgbClr>
          </a:solidFill>
          <a:ln w="41275">
            <a:solidFill>
              <a:srgbClr val="FFFFFF"/>
            </a:solidFill>
            <a:prstDash val="solid"/>
          </a:ln>
        </p:spPr>
      </p:sp>
      <p:sp>
        <p:nvSpPr>
          <p:cNvPr id="27" name="Text 24"/>
          <p:cNvSpPr/>
          <p:nvPr/>
        </p:nvSpPr>
        <p:spPr>
          <a:xfrm>
            <a:off x="938747" y="3724315"/>
            <a:ext cx="228803" cy="212992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8" name="Shape 25"/>
          <p:cNvSpPr/>
          <p:nvPr/>
        </p:nvSpPr>
        <p:spPr>
          <a:xfrm>
            <a:off x="1015146" y="3764853"/>
            <a:ext cx="137562" cy="131914"/>
          </a:xfrm>
          <a:prstGeom prst="ellipse">
            <a:avLst/>
          </a:prstGeom>
          <a:solidFill>
            <a:srgbClr val="C1CEF6"/>
          </a:solidFill>
          <a:ln/>
        </p:spPr>
      </p:sp>
      <p:sp>
        <p:nvSpPr>
          <p:cNvPr id="29" name="Text 26"/>
          <p:cNvSpPr/>
          <p:nvPr/>
        </p:nvSpPr>
        <p:spPr>
          <a:xfrm>
            <a:off x="1015146" y="3764853"/>
            <a:ext cx="137562" cy="13191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0" name="Shape 27"/>
          <p:cNvSpPr/>
          <p:nvPr/>
        </p:nvSpPr>
        <p:spPr>
          <a:xfrm>
            <a:off x="920117" y="5382943"/>
            <a:ext cx="228803" cy="212992"/>
          </a:xfrm>
          <a:prstGeom prst="ellipse">
            <a:avLst/>
          </a:prstGeom>
          <a:solidFill>
            <a:srgbClr val="000000">
              <a:alpha val="0"/>
            </a:srgbClr>
          </a:solidFill>
          <a:ln w="41275">
            <a:solidFill>
              <a:srgbClr val="FFFFFF"/>
            </a:solidFill>
            <a:prstDash val="solid"/>
          </a:ln>
        </p:spPr>
      </p:sp>
      <p:sp>
        <p:nvSpPr>
          <p:cNvPr id="31" name="Text 28"/>
          <p:cNvSpPr/>
          <p:nvPr/>
        </p:nvSpPr>
        <p:spPr>
          <a:xfrm>
            <a:off x="920117" y="5382943"/>
            <a:ext cx="228803" cy="212992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2" name="Shape 29"/>
          <p:cNvSpPr/>
          <p:nvPr/>
        </p:nvSpPr>
        <p:spPr>
          <a:xfrm>
            <a:off x="996516" y="5423481"/>
            <a:ext cx="137562" cy="131914"/>
          </a:xfrm>
          <a:prstGeom prst="ellipse">
            <a:avLst/>
          </a:prstGeom>
          <a:solidFill>
            <a:srgbClr val="C1CEF6"/>
          </a:solidFill>
          <a:ln/>
        </p:spPr>
      </p:sp>
      <p:sp>
        <p:nvSpPr>
          <p:cNvPr id="33" name="Text 30"/>
          <p:cNvSpPr/>
          <p:nvPr/>
        </p:nvSpPr>
        <p:spPr>
          <a:xfrm>
            <a:off x="996516" y="5423481"/>
            <a:ext cx="137562" cy="13191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34" name="Image 1" descr="https://kimi-img.moonshot.cn/pub/slides/slides_tmpl/image/25-08-27-20:04:45-d2nf8n98bjvh7rlj0arg.jpe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0980" y="301521"/>
            <a:ext cx="1353928" cy="2102570"/>
          </a:xfrm>
          <a:prstGeom prst="rect">
            <a:avLst/>
          </a:prstGeom>
        </p:spPr>
      </p:pic>
      <p:sp>
        <p:nvSpPr>
          <p:cNvPr id="35" name="Text 31"/>
          <p:cNvSpPr/>
          <p:nvPr/>
        </p:nvSpPr>
        <p:spPr>
          <a:xfrm>
            <a:off x="1259604" y="1843553"/>
            <a:ext cx="6122428" cy="67710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8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Creating a View</a:t>
            </a:r>
            <a:endParaRPr lang="en-US" sz="1600" dirty="0"/>
          </a:p>
        </p:txBody>
      </p:sp>
      <p:sp>
        <p:nvSpPr>
          <p:cNvPr id="36" name="Text 32"/>
          <p:cNvSpPr/>
          <p:nvPr/>
        </p:nvSpPr>
        <p:spPr>
          <a:xfrm>
            <a:off x="1074471" y="2403523"/>
            <a:ext cx="7418366" cy="73866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Demonstrate creating a simple home view that returns an HttpResponse, explaining the basic structure of a view function and its role in handling requests.</a:t>
            </a:r>
            <a:endParaRPr lang="en-US" sz="1600" dirty="0"/>
          </a:p>
        </p:txBody>
      </p:sp>
      <p:sp>
        <p:nvSpPr>
          <p:cNvPr id="37" name="Text 33"/>
          <p:cNvSpPr/>
          <p:nvPr/>
        </p:nvSpPr>
        <p:spPr>
          <a:xfrm>
            <a:off x="1280416" y="3667751"/>
            <a:ext cx="7871257" cy="67710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8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Mapping URLs to Views</a:t>
            </a:r>
            <a:endParaRPr lang="en-US" sz="1600" dirty="0"/>
          </a:p>
        </p:txBody>
      </p:sp>
      <p:sp>
        <p:nvSpPr>
          <p:cNvPr id="38" name="Text 34"/>
          <p:cNvSpPr/>
          <p:nvPr/>
        </p:nvSpPr>
        <p:spPr>
          <a:xfrm>
            <a:off x="1136772" y="4107808"/>
            <a:ext cx="8018136" cy="73866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Show how to map URLs to views using core/urls.py and include it in the main urls.py, emphasizing the importance of URL routing in connecting user actions to backend logic.</a:t>
            </a:r>
            <a:endParaRPr lang="en-US" sz="1600" dirty="0"/>
          </a:p>
        </p:txBody>
      </p:sp>
      <p:sp>
        <p:nvSpPr>
          <p:cNvPr id="39" name="Text 35"/>
          <p:cNvSpPr/>
          <p:nvPr/>
        </p:nvSpPr>
        <p:spPr>
          <a:xfrm>
            <a:off x="1219651" y="5304957"/>
            <a:ext cx="7273186" cy="67710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8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View Response</a:t>
            </a:r>
            <a:endParaRPr lang="en-US" sz="1600" dirty="0"/>
          </a:p>
        </p:txBody>
      </p:sp>
      <p:sp>
        <p:nvSpPr>
          <p:cNvPr id="40" name="Text 36"/>
          <p:cNvSpPr/>
          <p:nvPr/>
        </p:nvSpPr>
        <p:spPr>
          <a:xfrm>
            <a:off x="1059579" y="5776606"/>
            <a:ext cx="7433258" cy="73866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Stress that every view must return an HttpResponse or use render to generate a response, ensuring learners understand the fundamental requirement for views.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gradFill flip="none" rotWithShape="0">
          <a:gsLst>
            <a:gs pos="0">
              <a:srgbClr val="FFF2C6"/>
            </a:gs>
            <a:gs pos="47000">
              <a:srgbClr val="D8E1FD"/>
            </a:gs>
            <a:gs pos="78000">
              <a:srgbClr val="C7D5FC"/>
            </a:gs>
            <a:gs pos="100000">
              <a:srgbClr val="FDF8CB"/>
            </a:gs>
          </a:gsLst>
          <a:lin ang="2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662944" y="382994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3" name="Text 1"/>
          <p:cNvSpPr/>
          <p:nvPr/>
        </p:nvSpPr>
        <p:spPr>
          <a:xfrm>
            <a:off x="662944" y="382994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862969" y="382994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5" name="Text 3"/>
          <p:cNvSpPr/>
          <p:nvPr/>
        </p:nvSpPr>
        <p:spPr>
          <a:xfrm>
            <a:off x="862969" y="382994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1062994" y="382994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7" name="Text 5"/>
          <p:cNvSpPr/>
          <p:nvPr/>
        </p:nvSpPr>
        <p:spPr>
          <a:xfrm>
            <a:off x="1062994" y="382994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1263019" y="382994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9" name="Text 7"/>
          <p:cNvSpPr/>
          <p:nvPr/>
        </p:nvSpPr>
        <p:spPr>
          <a:xfrm>
            <a:off x="1263019" y="382994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459582" y="1123517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1" name="Text 9"/>
          <p:cNvSpPr/>
          <p:nvPr/>
        </p:nvSpPr>
        <p:spPr>
          <a:xfrm>
            <a:off x="459582" y="1123517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459582" y="923492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3" name="Text 11"/>
          <p:cNvSpPr/>
          <p:nvPr/>
        </p:nvSpPr>
        <p:spPr>
          <a:xfrm>
            <a:off x="459582" y="923492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459582" y="723467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5" name="Text 13"/>
          <p:cNvSpPr/>
          <p:nvPr/>
        </p:nvSpPr>
        <p:spPr>
          <a:xfrm>
            <a:off x="459582" y="723467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459582" y="523443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7" name="Text 15"/>
          <p:cNvSpPr/>
          <p:nvPr/>
        </p:nvSpPr>
        <p:spPr>
          <a:xfrm>
            <a:off x="459582" y="523443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760730" y="586105"/>
            <a:ext cx="4331335" cy="240474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just">
              <a:lnSpc>
                <a:spcPct val="100000"/>
              </a:lnSpc>
            </a:pPr>
            <a:r>
              <a:rPr lang="en-US" sz="28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Template Rendering Step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5741473" y="590076"/>
            <a:ext cx="273761" cy="268403"/>
          </a:xfrm>
          <a:prstGeom prst="ellipse">
            <a:avLst/>
          </a:prstGeom>
          <a:solidFill>
            <a:srgbClr val="000000">
              <a:alpha val="0"/>
            </a:srgbClr>
          </a:solidFill>
          <a:ln w="41275">
            <a:solidFill>
              <a:srgbClr val="FFFFFF"/>
            </a:solidFill>
            <a:prstDash val="solid"/>
          </a:ln>
        </p:spPr>
      </p:sp>
      <p:sp>
        <p:nvSpPr>
          <p:cNvPr id="20" name="Text 18"/>
          <p:cNvSpPr/>
          <p:nvPr/>
        </p:nvSpPr>
        <p:spPr>
          <a:xfrm>
            <a:off x="5741473" y="590076"/>
            <a:ext cx="273761" cy="268403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5832884" y="641160"/>
            <a:ext cx="164592" cy="166233"/>
          </a:xfrm>
          <a:prstGeom prst="ellipse">
            <a:avLst/>
          </a:prstGeom>
          <a:solidFill>
            <a:srgbClr val="C1CEF6"/>
          </a:solidFill>
          <a:ln/>
        </p:spPr>
      </p:sp>
      <p:sp>
        <p:nvSpPr>
          <p:cNvPr id="22" name="Text 20"/>
          <p:cNvSpPr/>
          <p:nvPr/>
        </p:nvSpPr>
        <p:spPr>
          <a:xfrm>
            <a:off x="5832884" y="641160"/>
            <a:ext cx="164592" cy="166233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23" name="Image 0" descr="https://kimi-img.moonshot.cn/pub/slides/slides_tmpl/image/25-08-27-20:04:45-d2nf8n98bjvh7rlj0as0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5797" y="4091333"/>
            <a:ext cx="2595557" cy="2178740"/>
          </a:xfrm>
          <a:prstGeom prst="rect">
            <a:avLst/>
          </a:prstGeom>
        </p:spPr>
      </p:pic>
      <p:pic>
        <p:nvPicPr>
          <p:cNvPr id="24" name="Image 1" descr="https://kimi-img.moonshot.cn/pub/slides/slides_tmpl/image/25-08-27-20:04:46-d2nf8nh8bjvh7rlj0atg.jpe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5698" y="4035628"/>
            <a:ext cx="2595557" cy="2178740"/>
          </a:xfrm>
          <a:prstGeom prst="rect">
            <a:avLst/>
          </a:prstGeom>
        </p:spPr>
      </p:pic>
      <p:pic>
        <p:nvPicPr>
          <p:cNvPr id="25" name="Image 2" descr="https://kimi-img.moonshot.cn/pub/slides/slides_tmpl/image/25-08-27-20:04:46-d2nf8nh8bjvh7rlj0at0.jpe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069507" y="-2812672"/>
            <a:ext cx="4139014" cy="2744055"/>
          </a:xfrm>
          <a:prstGeom prst="rect">
            <a:avLst/>
          </a:prstGeom>
        </p:spPr>
      </p:pic>
      <p:sp>
        <p:nvSpPr>
          <p:cNvPr id="26" name="Shape 21"/>
          <p:cNvSpPr/>
          <p:nvPr/>
        </p:nvSpPr>
        <p:spPr>
          <a:xfrm>
            <a:off x="5741473" y="2426622"/>
            <a:ext cx="273761" cy="268403"/>
          </a:xfrm>
          <a:prstGeom prst="ellipse">
            <a:avLst/>
          </a:prstGeom>
          <a:solidFill>
            <a:srgbClr val="000000">
              <a:alpha val="0"/>
            </a:srgbClr>
          </a:solidFill>
          <a:ln w="41275">
            <a:solidFill>
              <a:srgbClr val="FFFFFF"/>
            </a:solidFill>
            <a:prstDash val="solid"/>
          </a:ln>
        </p:spPr>
      </p:sp>
      <p:sp>
        <p:nvSpPr>
          <p:cNvPr id="27" name="Text 22"/>
          <p:cNvSpPr/>
          <p:nvPr/>
        </p:nvSpPr>
        <p:spPr>
          <a:xfrm>
            <a:off x="5741473" y="2426622"/>
            <a:ext cx="273761" cy="268403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8" name="Shape 23"/>
          <p:cNvSpPr/>
          <p:nvPr/>
        </p:nvSpPr>
        <p:spPr>
          <a:xfrm>
            <a:off x="5832884" y="2477706"/>
            <a:ext cx="164592" cy="166233"/>
          </a:xfrm>
          <a:prstGeom prst="ellipse">
            <a:avLst/>
          </a:prstGeom>
          <a:solidFill>
            <a:srgbClr val="C1CEF6"/>
          </a:solidFill>
          <a:ln/>
        </p:spPr>
      </p:sp>
      <p:sp>
        <p:nvSpPr>
          <p:cNvPr id="29" name="Text 24"/>
          <p:cNvSpPr/>
          <p:nvPr/>
        </p:nvSpPr>
        <p:spPr>
          <a:xfrm>
            <a:off x="5832884" y="2477706"/>
            <a:ext cx="164592" cy="166233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0" name="Shape 25"/>
          <p:cNvSpPr/>
          <p:nvPr/>
        </p:nvSpPr>
        <p:spPr>
          <a:xfrm>
            <a:off x="642370" y="2622839"/>
            <a:ext cx="273761" cy="268403"/>
          </a:xfrm>
          <a:prstGeom prst="ellipse">
            <a:avLst/>
          </a:prstGeom>
          <a:solidFill>
            <a:srgbClr val="000000">
              <a:alpha val="0"/>
            </a:srgbClr>
          </a:solidFill>
          <a:ln w="41275">
            <a:solidFill>
              <a:srgbClr val="FFFFFF"/>
            </a:solidFill>
            <a:prstDash val="solid"/>
          </a:ln>
        </p:spPr>
      </p:sp>
      <p:sp>
        <p:nvSpPr>
          <p:cNvPr id="31" name="Text 26"/>
          <p:cNvSpPr/>
          <p:nvPr/>
        </p:nvSpPr>
        <p:spPr>
          <a:xfrm>
            <a:off x="642370" y="2622839"/>
            <a:ext cx="273761" cy="268403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2" name="Shape 27"/>
          <p:cNvSpPr/>
          <p:nvPr/>
        </p:nvSpPr>
        <p:spPr>
          <a:xfrm>
            <a:off x="733781" y="2673923"/>
            <a:ext cx="164592" cy="166233"/>
          </a:xfrm>
          <a:prstGeom prst="ellipse">
            <a:avLst/>
          </a:prstGeom>
          <a:solidFill>
            <a:srgbClr val="C1CEF6"/>
          </a:solidFill>
          <a:ln/>
        </p:spPr>
      </p:sp>
      <p:sp>
        <p:nvSpPr>
          <p:cNvPr id="33" name="Text 28"/>
          <p:cNvSpPr/>
          <p:nvPr/>
        </p:nvSpPr>
        <p:spPr>
          <a:xfrm>
            <a:off x="733781" y="2673923"/>
            <a:ext cx="164592" cy="166233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4" name="Shape 29"/>
          <p:cNvSpPr/>
          <p:nvPr/>
        </p:nvSpPr>
        <p:spPr>
          <a:xfrm>
            <a:off x="642370" y="4586768"/>
            <a:ext cx="273761" cy="268403"/>
          </a:xfrm>
          <a:prstGeom prst="ellipse">
            <a:avLst/>
          </a:prstGeom>
          <a:solidFill>
            <a:srgbClr val="000000">
              <a:alpha val="0"/>
            </a:srgbClr>
          </a:solidFill>
          <a:ln w="41275">
            <a:solidFill>
              <a:srgbClr val="FFFFFF"/>
            </a:solidFill>
            <a:prstDash val="solid"/>
          </a:ln>
        </p:spPr>
      </p:sp>
      <p:sp>
        <p:nvSpPr>
          <p:cNvPr id="35" name="Text 30"/>
          <p:cNvSpPr/>
          <p:nvPr/>
        </p:nvSpPr>
        <p:spPr>
          <a:xfrm>
            <a:off x="642370" y="4586768"/>
            <a:ext cx="273761" cy="268403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6" name="Shape 31"/>
          <p:cNvSpPr/>
          <p:nvPr/>
        </p:nvSpPr>
        <p:spPr>
          <a:xfrm>
            <a:off x="733781" y="4637852"/>
            <a:ext cx="164592" cy="166233"/>
          </a:xfrm>
          <a:prstGeom prst="ellipse">
            <a:avLst/>
          </a:prstGeom>
          <a:solidFill>
            <a:srgbClr val="C1CEF6"/>
          </a:solidFill>
          <a:ln/>
        </p:spPr>
      </p:sp>
      <p:sp>
        <p:nvSpPr>
          <p:cNvPr id="37" name="Text 32"/>
          <p:cNvSpPr/>
          <p:nvPr/>
        </p:nvSpPr>
        <p:spPr>
          <a:xfrm>
            <a:off x="733781" y="4637852"/>
            <a:ext cx="164592" cy="166233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8" name="Text 33"/>
          <p:cNvSpPr/>
          <p:nvPr/>
        </p:nvSpPr>
        <p:spPr>
          <a:xfrm>
            <a:off x="996315" y="2556510"/>
            <a:ext cx="4594860" cy="70675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0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Creating Templates</a:t>
            </a:r>
            <a:endParaRPr lang="en-US" sz="1600" dirty="0"/>
          </a:p>
        </p:txBody>
      </p:sp>
      <p:sp>
        <p:nvSpPr>
          <p:cNvPr id="39" name="Text 34"/>
          <p:cNvSpPr/>
          <p:nvPr/>
        </p:nvSpPr>
        <p:spPr>
          <a:xfrm>
            <a:off x="674370" y="3007360"/>
            <a:ext cx="4899660" cy="11684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Guide learners through creating a template file at templates/core/home.html, explaining how templates separate presentation logic from business logic, enhancing code readability and maintainability.</a:t>
            </a:r>
            <a:endParaRPr lang="en-US" sz="1600" dirty="0"/>
          </a:p>
        </p:txBody>
      </p:sp>
      <p:sp>
        <p:nvSpPr>
          <p:cNvPr id="40" name="Text 35"/>
          <p:cNvSpPr/>
          <p:nvPr/>
        </p:nvSpPr>
        <p:spPr>
          <a:xfrm>
            <a:off x="6095422" y="505101"/>
            <a:ext cx="5480551" cy="70675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0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Using render()</a:t>
            </a:r>
            <a:endParaRPr lang="en-US" sz="1600" dirty="0"/>
          </a:p>
        </p:txBody>
      </p:sp>
      <p:sp>
        <p:nvSpPr>
          <p:cNvPr id="41" name="Text 36"/>
          <p:cNvSpPr/>
          <p:nvPr/>
        </p:nvSpPr>
        <p:spPr>
          <a:xfrm>
            <a:off x="5950388" y="908583"/>
            <a:ext cx="5480551" cy="95410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Show how to use the render() function to render templates, passing context data from views to templates, enabling dynamic content generation.</a:t>
            </a:r>
            <a:endParaRPr lang="en-US" sz="1600" dirty="0"/>
          </a:p>
        </p:txBody>
      </p:sp>
      <p:sp>
        <p:nvSpPr>
          <p:cNvPr id="42" name="Text 37"/>
          <p:cNvSpPr/>
          <p:nvPr/>
        </p:nvSpPr>
        <p:spPr>
          <a:xfrm>
            <a:off x="996315" y="4519930"/>
            <a:ext cx="4594860" cy="70675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0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Customizing Templates</a:t>
            </a:r>
            <a:endParaRPr lang="en-US" sz="1600" dirty="0"/>
          </a:p>
        </p:txBody>
      </p:sp>
      <p:sp>
        <p:nvSpPr>
          <p:cNvPr id="43" name="Text 38"/>
          <p:cNvSpPr/>
          <p:nvPr/>
        </p:nvSpPr>
        <p:spPr>
          <a:xfrm>
            <a:off x="674370" y="4971415"/>
            <a:ext cx="4918075" cy="11684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Encourage learners to customize their templates by adding HTML elements like &lt;h1&gt; tags and background colors, fostering creativity and hands-on practice.</a:t>
            </a:r>
            <a:endParaRPr lang="en-US" sz="1600" dirty="0"/>
          </a:p>
        </p:txBody>
      </p:sp>
      <p:sp>
        <p:nvSpPr>
          <p:cNvPr id="44" name="Text 39"/>
          <p:cNvSpPr/>
          <p:nvPr/>
        </p:nvSpPr>
        <p:spPr>
          <a:xfrm>
            <a:off x="6095422" y="2341647"/>
            <a:ext cx="5480551" cy="70675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0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Troubleshooting Common Issues</a:t>
            </a:r>
            <a:endParaRPr lang="en-US" sz="1600" dirty="0"/>
          </a:p>
        </p:txBody>
      </p:sp>
      <p:sp>
        <p:nvSpPr>
          <p:cNvPr id="45" name="Text 40"/>
          <p:cNvSpPr/>
          <p:nvPr/>
        </p:nvSpPr>
        <p:spPr>
          <a:xfrm>
            <a:off x="5950388" y="2745129"/>
            <a:ext cx="5480551" cy="95410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Address common issues like wrong template paths and missing trailing slashes in URLs, providing quick troubleshooting tips to keep learners on track.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gradFill flip="none" rotWithShape="0">
          <a:gsLst>
            <a:gs pos="0">
              <a:srgbClr val="FFF2C6"/>
            </a:gs>
            <a:gs pos="47000">
              <a:srgbClr val="D8E1FD"/>
            </a:gs>
            <a:gs pos="78000">
              <a:srgbClr val="C7D5FC"/>
            </a:gs>
            <a:gs pos="100000">
              <a:srgbClr val="FDF8CB"/>
            </a:gs>
          </a:gsLst>
          <a:lin ang="2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4:38-d2nf8lh8bjvh7rlj0ae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8399" y="517692"/>
            <a:ext cx="7251700" cy="634030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048502" y="2308860"/>
            <a:ext cx="4599086" cy="393954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5000" dirty="0">
                <a:solidFill>
                  <a:srgbClr val="7F9CD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05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797560" y="1932305"/>
            <a:ext cx="10755630" cy="119888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6D7AA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Static &amp; Project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731049" y="856006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6" name="Text 3"/>
          <p:cNvSpPr/>
          <p:nvPr/>
        </p:nvSpPr>
        <p:spPr>
          <a:xfrm>
            <a:off x="731049" y="856006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931074" y="856006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8" name="Text 5"/>
          <p:cNvSpPr/>
          <p:nvPr/>
        </p:nvSpPr>
        <p:spPr>
          <a:xfrm>
            <a:off x="931074" y="856006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1131099" y="856006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0" name="Text 7"/>
          <p:cNvSpPr/>
          <p:nvPr/>
        </p:nvSpPr>
        <p:spPr>
          <a:xfrm>
            <a:off x="1131099" y="856006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1331124" y="856006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2" name="Text 9"/>
          <p:cNvSpPr/>
          <p:nvPr/>
        </p:nvSpPr>
        <p:spPr>
          <a:xfrm>
            <a:off x="1331124" y="856006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527687" y="1596530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4" name="Text 11"/>
          <p:cNvSpPr/>
          <p:nvPr/>
        </p:nvSpPr>
        <p:spPr>
          <a:xfrm>
            <a:off x="527687" y="1596530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527687" y="1396504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6" name="Text 13"/>
          <p:cNvSpPr/>
          <p:nvPr/>
        </p:nvSpPr>
        <p:spPr>
          <a:xfrm>
            <a:off x="527687" y="1396504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>
            <a:off x="527687" y="1196479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8" name="Text 15"/>
          <p:cNvSpPr/>
          <p:nvPr/>
        </p:nvSpPr>
        <p:spPr>
          <a:xfrm>
            <a:off x="527687" y="1196479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9" name="Shape 16"/>
          <p:cNvSpPr/>
          <p:nvPr/>
        </p:nvSpPr>
        <p:spPr>
          <a:xfrm>
            <a:off x="527687" y="996455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20" name="Text 17"/>
          <p:cNvSpPr/>
          <p:nvPr/>
        </p:nvSpPr>
        <p:spPr>
          <a:xfrm>
            <a:off x="527687" y="996455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21" name="Image 1" descr="https://kimi-img.moonshot.cn/pub/slides/slides_tmpl/image/25-08-27-20:04:34-d2nf8kh8bjvh7rlj0a80.png"/>
          <p:cNvPicPr>
            <a:picLocks noChangeAspect="1"/>
          </p:cNvPicPr>
          <p:nvPr/>
        </p:nvPicPr>
        <p:blipFill>
          <a:blip r:embed="rId4">
            <a:alphaModFix amt="59000"/>
          </a:blip>
          <a:stretch>
            <a:fillRect/>
          </a:stretch>
        </p:blipFill>
        <p:spPr>
          <a:xfrm>
            <a:off x="5131435" y="330200"/>
            <a:ext cx="7048500" cy="6197600"/>
          </a:xfrm>
          <a:prstGeom prst="rect">
            <a:avLst/>
          </a:prstGeom>
        </p:spPr>
      </p:pic>
      <p:pic>
        <p:nvPicPr>
          <p:cNvPr id="22" name="Image 2" descr="https://kimi-img.moonshot.cn/pub/slides/slides_tmpl/image/25-08-27-20:04:33-d2nf8k98bjvh7rlj0a7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797300"/>
            <a:ext cx="5143500" cy="3060700"/>
          </a:xfrm>
          <a:prstGeom prst="rect">
            <a:avLst/>
          </a:prstGeom>
        </p:spPr>
      </p:pic>
      <p:pic>
        <p:nvPicPr>
          <p:cNvPr id="23" name="Image 3" descr="https://kimi-img.moonshot.cn/pub/slides/slides_tmpl/image/25-08-27-20:04:32-d2nf8k18bjvh7rlj0a5g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2445" y="4587240"/>
            <a:ext cx="152400" cy="1524000"/>
          </a:xfrm>
          <a:prstGeom prst="rect">
            <a:avLst/>
          </a:prstGeom>
        </p:spPr>
      </p:pic>
      <p:pic>
        <p:nvPicPr>
          <p:cNvPr id="24" name="Image 4" descr="https://kimi-img.moonshot.cn/pub/slides/slides_tmpl/image/25-08-27-20:04:32-d2nf8k18bjvh7rlj0a60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11275" y="3907257"/>
            <a:ext cx="1320800" cy="1371600"/>
          </a:xfrm>
          <a:prstGeom prst="rect">
            <a:avLst/>
          </a:prstGeom>
        </p:spPr>
      </p:pic>
      <p:pic>
        <p:nvPicPr>
          <p:cNvPr id="25" name="Image 5" descr="https://kimi-img.moonshot.cn/pub/slides/slides_tmpl/image/25-08-27-20:04:32-d2nf8k18bjvh7rlj0a6g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70172" y="1111250"/>
            <a:ext cx="983056" cy="907962"/>
          </a:xfrm>
          <a:prstGeom prst="rect">
            <a:avLst/>
          </a:prstGeom>
        </p:spPr>
      </p:pic>
      <p:sp>
        <p:nvSpPr>
          <p:cNvPr id="26" name="Shape 18"/>
          <p:cNvSpPr/>
          <p:nvPr/>
        </p:nvSpPr>
        <p:spPr>
          <a:xfrm>
            <a:off x="1101725" y="3958057"/>
            <a:ext cx="539750" cy="508001"/>
          </a:xfrm>
          <a:prstGeom prst="ellipse">
            <a:avLst/>
          </a:prstGeom>
          <a:solidFill>
            <a:srgbClr val="B2C4FF"/>
          </a:solidFill>
          <a:ln/>
        </p:spPr>
      </p:sp>
      <p:sp>
        <p:nvSpPr>
          <p:cNvPr id="27" name="Text 19"/>
          <p:cNvSpPr/>
          <p:nvPr/>
        </p:nvSpPr>
        <p:spPr>
          <a:xfrm>
            <a:off x="1101725" y="3958057"/>
            <a:ext cx="539750" cy="50800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28" name="Image 6" descr="https://kimi-img.moonshot.cn/pub/slides/slides_tmpl/image/25-08-27-20:04:32-d2nf8k18bjvh7rlj0a60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87651" y="1515914"/>
            <a:ext cx="731154" cy="67603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D8E1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4:39-d2nf8lp8bjvh7rlj0ahg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775381" y="764053"/>
            <a:ext cx="11416619" cy="6020104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763270" y="363523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4" name="Text 1"/>
          <p:cNvSpPr/>
          <p:nvPr/>
        </p:nvSpPr>
        <p:spPr>
          <a:xfrm>
            <a:off x="763270" y="363523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963295" y="363523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6" name="Text 3"/>
          <p:cNvSpPr/>
          <p:nvPr/>
        </p:nvSpPr>
        <p:spPr>
          <a:xfrm>
            <a:off x="963295" y="363523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1163320" y="363523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8" name="Text 5"/>
          <p:cNvSpPr/>
          <p:nvPr/>
        </p:nvSpPr>
        <p:spPr>
          <a:xfrm>
            <a:off x="1163320" y="363523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1363345" y="363523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0" name="Text 7"/>
          <p:cNvSpPr/>
          <p:nvPr/>
        </p:nvSpPr>
        <p:spPr>
          <a:xfrm>
            <a:off x="1363345" y="363523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1563370" y="363523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2" name="Text 9"/>
          <p:cNvSpPr/>
          <p:nvPr/>
        </p:nvSpPr>
        <p:spPr>
          <a:xfrm>
            <a:off x="1563370" y="363523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1763395" y="363523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4" name="Text 11"/>
          <p:cNvSpPr/>
          <p:nvPr/>
        </p:nvSpPr>
        <p:spPr>
          <a:xfrm>
            <a:off x="1763395" y="363523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1963420" y="363523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6" name="Text 13"/>
          <p:cNvSpPr/>
          <p:nvPr/>
        </p:nvSpPr>
        <p:spPr>
          <a:xfrm>
            <a:off x="1963420" y="363523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>
            <a:off x="2163445" y="363523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8" name="Text 15"/>
          <p:cNvSpPr/>
          <p:nvPr/>
        </p:nvSpPr>
        <p:spPr>
          <a:xfrm>
            <a:off x="2163445" y="363523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9" name="Shape 16"/>
          <p:cNvSpPr/>
          <p:nvPr/>
        </p:nvSpPr>
        <p:spPr>
          <a:xfrm>
            <a:off x="3576320" y="3007360"/>
            <a:ext cx="8615680" cy="3827983"/>
          </a:xfrm>
          <a:prstGeom prst="snipRoundRect">
            <a:avLst>
              <a:gd name="adj1" fmla="val 16667"/>
              <a:gd name="adj2" fmla="val 16667"/>
            </a:avLst>
          </a:prstGeom>
          <a:solidFill>
            <a:srgbClr val="FFF2C6"/>
          </a:solidFill>
          <a:ln/>
        </p:spPr>
      </p:sp>
      <p:sp>
        <p:nvSpPr>
          <p:cNvPr id="20" name="Text 17"/>
          <p:cNvSpPr/>
          <p:nvPr/>
        </p:nvSpPr>
        <p:spPr>
          <a:xfrm>
            <a:off x="3576320" y="3007360"/>
            <a:ext cx="8615680" cy="3827983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1" name="Shape 18"/>
          <p:cNvSpPr/>
          <p:nvPr/>
        </p:nvSpPr>
        <p:spPr>
          <a:xfrm>
            <a:off x="4273339" y="3433631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22" name="Text 19"/>
          <p:cNvSpPr/>
          <p:nvPr/>
        </p:nvSpPr>
        <p:spPr>
          <a:xfrm>
            <a:off x="4273339" y="3433631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3" name="Shape 20"/>
          <p:cNvSpPr/>
          <p:nvPr/>
        </p:nvSpPr>
        <p:spPr>
          <a:xfrm>
            <a:off x="4473364" y="3433631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24" name="Text 21"/>
          <p:cNvSpPr/>
          <p:nvPr/>
        </p:nvSpPr>
        <p:spPr>
          <a:xfrm>
            <a:off x="4473364" y="3433631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5" name="Shape 22"/>
          <p:cNvSpPr/>
          <p:nvPr/>
        </p:nvSpPr>
        <p:spPr>
          <a:xfrm>
            <a:off x="4673389" y="3433631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26" name="Text 23"/>
          <p:cNvSpPr/>
          <p:nvPr/>
        </p:nvSpPr>
        <p:spPr>
          <a:xfrm>
            <a:off x="4673389" y="3433631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7" name="Shape 24"/>
          <p:cNvSpPr/>
          <p:nvPr/>
        </p:nvSpPr>
        <p:spPr>
          <a:xfrm>
            <a:off x="4873414" y="3433631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28" name="Text 25"/>
          <p:cNvSpPr/>
          <p:nvPr/>
        </p:nvSpPr>
        <p:spPr>
          <a:xfrm>
            <a:off x="4873414" y="3433631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9" name="Shape 26"/>
          <p:cNvSpPr/>
          <p:nvPr/>
        </p:nvSpPr>
        <p:spPr>
          <a:xfrm>
            <a:off x="4069976" y="4174154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30" name="Text 27"/>
          <p:cNvSpPr/>
          <p:nvPr/>
        </p:nvSpPr>
        <p:spPr>
          <a:xfrm>
            <a:off x="4069976" y="4174154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1" name="Shape 28"/>
          <p:cNvSpPr/>
          <p:nvPr/>
        </p:nvSpPr>
        <p:spPr>
          <a:xfrm>
            <a:off x="4069976" y="3974129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32" name="Text 29"/>
          <p:cNvSpPr/>
          <p:nvPr/>
        </p:nvSpPr>
        <p:spPr>
          <a:xfrm>
            <a:off x="4069976" y="3974129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3" name="Shape 30"/>
          <p:cNvSpPr/>
          <p:nvPr/>
        </p:nvSpPr>
        <p:spPr>
          <a:xfrm>
            <a:off x="4069976" y="3774104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34" name="Text 31"/>
          <p:cNvSpPr/>
          <p:nvPr/>
        </p:nvSpPr>
        <p:spPr>
          <a:xfrm>
            <a:off x="4069976" y="3774104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5" name="Shape 32"/>
          <p:cNvSpPr/>
          <p:nvPr/>
        </p:nvSpPr>
        <p:spPr>
          <a:xfrm>
            <a:off x="4069976" y="3574080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36" name="Text 33"/>
          <p:cNvSpPr/>
          <p:nvPr/>
        </p:nvSpPr>
        <p:spPr>
          <a:xfrm>
            <a:off x="4069976" y="3574080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7" name="Text 34"/>
          <p:cNvSpPr/>
          <p:nvPr/>
        </p:nvSpPr>
        <p:spPr>
          <a:xfrm>
            <a:off x="4339590" y="3569970"/>
            <a:ext cx="7336790" cy="12319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>
              <a:lnSpc>
                <a:spcPct val="100000"/>
              </a:lnSpc>
            </a:pPr>
            <a:r>
              <a:rPr lang="en-US" sz="2800" dirty="0">
                <a:solidFill>
                  <a:srgbClr val="6D7AA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Static Files Quick Peek</a:t>
            </a:r>
            <a:endParaRPr lang="en-US" sz="1600" dirty="0"/>
          </a:p>
        </p:txBody>
      </p:sp>
      <p:sp>
        <p:nvSpPr>
          <p:cNvPr id="38" name="Shape 35"/>
          <p:cNvSpPr/>
          <p:nvPr/>
        </p:nvSpPr>
        <p:spPr>
          <a:xfrm>
            <a:off x="11600789" y="4943906"/>
            <a:ext cx="228803" cy="212992"/>
          </a:xfrm>
          <a:prstGeom prst="ellipse">
            <a:avLst/>
          </a:prstGeom>
          <a:solidFill>
            <a:srgbClr val="000000">
              <a:alpha val="0"/>
            </a:srgbClr>
          </a:solidFill>
          <a:ln w="41275">
            <a:solidFill>
              <a:srgbClr val="FFFFFF"/>
            </a:solidFill>
            <a:prstDash val="solid"/>
          </a:ln>
        </p:spPr>
      </p:sp>
      <p:sp>
        <p:nvSpPr>
          <p:cNvPr id="39" name="Text 36"/>
          <p:cNvSpPr/>
          <p:nvPr/>
        </p:nvSpPr>
        <p:spPr>
          <a:xfrm>
            <a:off x="11600789" y="4943906"/>
            <a:ext cx="228803" cy="212992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0" name="Shape 37"/>
          <p:cNvSpPr/>
          <p:nvPr/>
        </p:nvSpPr>
        <p:spPr>
          <a:xfrm>
            <a:off x="11677188" y="4984444"/>
            <a:ext cx="137562" cy="131914"/>
          </a:xfrm>
          <a:prstGeom prst="ellipse">
            <a:avLst/>
          </a:prstGeom>
          <a:solidFill>
            <a:srgbClr val="C1CEF6"/>
          </a:solidFill>
          <a:ln/>
        </p:spPr>
      </p:sp>
      <p:sp>
        <p:nvSpPr>
          <p:cNvPr id="41" name="Text 38"/>
          <p:cNvSpPr/>
          <p:nvPr/>
        </p:nvSpPr>
        <p:spPr>
          <a:xfrm>
            <a:off x="11677188" y="4984444"/>
            <a:ext cx="137562" cy="13191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2" name="Text 39"/>
          <p:cNvSpPr/>
          <p:nvPr/>
        </p:nvSpPr>
        <p:spPr>
          <a:xfrm>
            <a:off x="5006975" y="4676140"/>
            <a:ext cx="6579235" cy="10509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algn="r">
              <a:lnSpc>
                <a:spcPct val="100000"/>
              </a:lnSpc>
            </a:pPr>
            <a:r>
              <a:rPr lang="en-US" sz="1800" dirty="0">
                <a:solidFill>
                  <a:srgbClr val="6D7AA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Static Files Overview</a:t>
            </a:r>
            <a:endParaRPr lang="en-US" sz="1600" dirty="0"/>
          </a:p>
        </p:txBody>
      </p:sp>
      <p:sp>
        <p:nvSpPr>
          <p:cNvPr id="43" name="Text 40"/>
          <p:cNvSpPr/>
          <p:nvPr/>
        </p:nvSpPr>
        <p:spPr>
          <a:xfrm>
            <a:off x="4582160" y="5418455"/>
            <a:ext cx="7346315" cy="123253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6D7AA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Introduce the concept of static files, such as CSS and JavaScript, and demonstrate how to load them in templates using {% load static %}, setting the stage for deeper exploration on Day 2.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gradFill flip="none" rotWithShape="0">
          <a:gsLst>
            <a:gs pos="0">
              <a:srgbClr val="D9E2FE"/>
            </a:gs>
            <a:gs pos="11000">
              <a:srgbClr val="D9E2FE"/>
            </a:gs>
            <a:gs pos="36000">
              <a:srgbClr val="D9E2FE"/>
            </a:gs>
            <a:gs pos="72000">
              <a:srgbClr val="FFF2C6"/>
            </a:gs>
            <a:gs pos="99000">
              <a:srgbClr val="C7D5FC"/>
            </a:gs>
            <a:gs pos="100000">
              <a:srgbClr val="C7D5FC"/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4505132" y="5747380"/>
            <a:ext cx="7212733" cy="677108"/>
          </a:xfrm>
          <a:prstGeom prst="rect">
            <a:avLst/>
          </a:prstGeom>
          <a:solidFill>
            <a:srgbClr val="D8E1FD"/>
          </a:solidFill>
          <a:ln/>
        </p:spPr>
      </p:sp>
      <p:sp>
        <p:nvSpPr>
          <p:cNvPr id="3" name="Text 1"/>
          <p:cNvSpPr/>
          <p:nvPr/>
        </p:nvSpPr>
        <p:spPr>
          <a:xfrm>
            <a:off x="4505132" y="5747380"/>
            <a:ext cx="7212733" cy="677108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31925" y="914792"/>
            <a:ext cx="8752114" cy="2768066"/>
          </a:xfrm>
          <a:prstGeom prst="roundRect">
            <a:avLst>
              <a:gd name="adj" fmla="val 16667"/>
            </a:avLst>
          </a:prstGeom>
          <a:solidFill>
            <a:srgbClr val="F9F1DC"/>
          </a:solidFill>
          <a:ln/>
          <a:effectLst>
            <a:outerShdw blurRad="647378" dist="50800" dir="2700000" algn="bl" rotWithShape="0">
              <a:srgbClr val="6D7ECC">
                <a:alpha val="45882"/>
              </a:srgbClr>
            </a:outerShdw>
          </a:effectLst>
        </p:spPr>
      </p:sp>
      <p:sp>
        <p:nvSpPr>
          <p:cNvPr id="5" name="Text 3"/>
          <p:cNvSpPr/>
          <p:nvPr/>
        </p:nvSpPr>
        <p:spPr>
          <a:xfrm>
            <a:off x="331925" y="914792"/>
            <a:ext cx="8752114" cy="2768066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591669" y="1156612"/>
            <a:ext cx="228803" cy="212992"/>
          </a:xfrm>
          <a:prstGeom prst="ellipse">
            <a:avLst/>
          </a:prstGeom>
          <a:solidFill>
            <a:srgbClr val="000000">
              <a:alpha val="0"/>
            </a:srgbClr>
          </a:solidFill>
          <a:ln w="41275">
            <a:solidFill>
              <a:srgbClr val="FFFFFF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591669" y="1156612"/>
            <a:ext cx="228803" cy="212992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668068" y="1197150"/>
            <a:ext cx="137562" cy="131914"/>
          </a:xfrm>
          <a:prstGeom prst="ellipse">
            <a:avLst/>
          </a:prstGeom>
          <a:solidFill>
            <a:srgbClr val="C1CEF6"/>
          </a:solidFill>
          <a:ln/>
        </p:spPr>
      </p:sp>
      <p:sp>
        <p:nvSpPr>
          <p:cNvPr id="9" name="Text 7"/>
          <p:cNvSpPr/>
          <p:nvPr/>
        </p:nvSpPr>
        <p:spPr>
          <a:xfrm>
            <a:off x="668068" y="1197150"/>
            <a:ext cx="137562" cy="13191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4773750" y="1162419"/>
            <a:ext cx="228803" cy="212992"/>
          </a:xfrm>
          <a:prstGeom prst="ellipse">
            <a:avLst/>
          </a:prstGeom>
          <a:solidFill>
            <a:srgbClr val="000000">
              <a:alpha val="0"/>
            </a:srgbClr>
          </a:solidFill>
          <a:ln w="41275">
            <a:solidFill>
              <a:srgbClr val="FFFFFF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4773750" y="1162419"/>
            <a:ext cx="228803" cy="212992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4850149" y="1202957"/>
            <a:ext cx="137562" cy="131914"/>
          </a:xfrm>
          <a:prstGeom prst="ellipse">
            <a:avLst/>
          </a:prstGeom>
          <a:solidFill>
            <a:srgbClr val="C1CEF6"/>
          </a:solidFill>
          <a:ln/>
        </p:spPr>
      </p:sp>
      <p:sp>
        <p:nvSpPr>
          <p:cNvPr id="13" name="Text 11"/>
          <p:cNvSpPr/>
          <p:nvPr/>
        </p:nvSpPr>
        <p:spPr>
          <a:xfrm>
            <a:off x="4850149" y="1202957"/>
            <a:ext cx="137562" cy="13191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886275" y="4240755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5" name="Text 13"/>
          <p:cNvSpPr/>
          <p:nvPr/>
        </p:nvSpPr>
        <p:spPr>
          <a:xfrm>
            <a:off x="886275" y="4240755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1086300" y="4240755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7" name="Text 15"/>
          <p:cNvSpPr/>
          <p:nvPr/>
        </p:nvSpPr>
        <p:spPr>
          <a:xfrm>
            <a:off x="1086300" y="4240755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1286325" y="4240755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9" name="Text 17"/>
          <p:cNvSpPr/>
          <p:nvPr/>
        </p:nvSpPr>
        <p:spPr>
          <a:xfrm>
            <a:off x="1286325" y="4240755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1486350" y="4240755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21" name="Text 19"/>
          <p:cNvSpPr/>
          <p:nvPr/>
        </p:nvSpPr>
        <p:spPr>
          <a:xfrm>
            <a:off x="1486350" y="4240755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682913" y="4981279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23" name="Text 21"/>
          <p:cNvSpPr/>
          <p:nvPr/>
        </p:nvSpPr>
        <p:spPr>
          <a:xfrm>
            <a:off x="682913" y="4981279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682913" y="4781254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25" name="Text 23"/>
          <p:cNvSpPr/>
          <p:nvPr/>
        </p:nvSpPr>
        <p:spPr>
          <a:xfrm>
            <a:off x="682913" y="4781254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682913" y="4581228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27" name="Text 25"/>
          <p:cNvSpPr/>
          <p:nvPr/>
        </p:nvSpPr>
        <p:spPr>
          <a:xfrm>
            <a:off x="682913" y="4581228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682913" y="4381204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29" name="Text 27"/>
          <p:cNvSpPr/>
          <p:nvPr/>
        </p:nvSpPr>
        <p:spPr>
          <a:xfrm>
            <a:off x="682913" y="4381204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934720" y="4448175"/>
            <a:ext cx="6253480" cy="122364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>
              <a:lnSpc>
                <a:spcPct val="100000"/>
              </a:lnSpc>
            </a:pPr>
            <a:r>
              <a:rPr lang="en-US" sz="28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Mini Project Brief</a:t>
            </a:r>
            <a:endParaRPr lang="en-US" sz="1600" dirty="0"/>
          </a:p>
        </p:txBody>
      </p:sp>
      <p:pic>
        <p:nvPicPr>
          <p:cNvPr id="31" name="Image 0" descr="https://kimi-img.moonshot.cn/pub/slides/slides_tmpl/image/25-08-27-20:04:40-d2nf8m18bjvh7rlj0aig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5604" y="602673"/>
            <a:ext cx="2492262" cy="1663701"/>
          </a:xfrm>
          <a:prstGeom prst="rect">
            <a:avLst/>
          </a:prstGeom>
        </p:spPr>
      </p:pic>
      <p:pic>
        <p:nvPicPr>
          <p:cNvPr id="32" name="Image 1" descr="https://kimi-img.moonshot.cn/pub/slides/slides_tmpl/image/25-08-27-20:04:41-d2nf8m98bjvh7rlj0ak0.jpe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25604" y="2378570"/>
            <a:ext cx="2492261" cy="3203246"/>
          </a:xfrm>
          <a:prstGeom prst="rect">
            <a:avLst/>
          </a:prstGeom>
        </p:spPr>
      </p:pic>
      <p:pic>
        <p:nvPicPr>
          <p:cNvPr id="33" name="Image 2" descr="https://kimi-img.moonshot.cn/pub/slides/slides_tmpl/image/25-08-27-20:04:41-d2nf8m98bjvh7rlj0aj0.jpe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75764" y="3873921"/>
            <a:ext cx="2408275" cy="1688295"/>
          </a:xfrm>
          <a:prstGeom prst="rect">
            <a:avLst/>
          </a:prstGeom>
        </p:spPr>
      </p:pic>
      <p:sp>
        <p:nvSpPr>
          <p:cNvPr id="34" name="Text 29"/>
          <p:cNvSpPr/>
          <p:nvPr/>
        </p:nvSpPr>
        <p:spPr>
          <a:xfrm>
            <a:off x="933450" y="1100455"/>
            <a:ext cx="3736975" cy="67564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8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Mini Project Instructions</a:t>
            </a:r>
            <a:endParaRPr lang="en-US" sz="1600" dirty="0"/>
          </a:p>
        </p:txBody>
      </p:sp>
      <p:sp>
        <p:nvSpPr>
          <p:cNvPr id="35" name="Text 30"/>
          <p:cNvSpPr/>
          <p:nvPr/>
        </p:nvSpPr>
        <p:spPr>
          <a:xfrm>
            <a:off x="828675" y="1764348"/>
            <a:ext cx="3676650" cy="13836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Learners should create a homepage template with a dynamic message and an optional second page with navigation links, practicing views, URLs, and templates in a cohesive project.</a:t>
            </a:r>
            <a:endParaRPr lang="en-US" sz="1600" dirty="0"/>
          </a:p>
        </p:txBody>
      </p:sp>
      <p:sp>
        <p:nvSpPr>
          <p:cNvPr id="36" name="Text 31"/>
          <p:cNvSpPr/>
          <p:nvPr/>
        </p:nvSpPr>
        <p:spPr>
          <a:xfrm>
            <a:off x="5115560" y="1106805"/>
            <a:ext cx="3836670" cy="67564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8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Trainer Support</a:t>
            </a:r>
            <a:endParaRPr lang="en-US" sz="1600" dirty="0"/>
          </a:p>
        </p:txBody>
      </p:sp>
      <p:sp>
        <p:nvSpPr>
          <p:cNvPr id="37" name="Text 32"/>
          <p:cNvSpPr/>
          <p:nvPr/>
        </p:nvSpPr>
        <p:spPr>
          <a:xfrm>
            <a:off x="5010785" y="1770063"/>
            <a:ext cx="3650615" cy="13836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Trainers should walk around to assist with errors, encourage experimenting with CSS for styling, and ensure all learners complete the core tasks before moving on.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gradFill flip="none" rotWithShape="0">
          <a:gsLst>
            <a:gs pos="0">
              <a:srgbClr val="FFF2C6"/>
            </a:gs>
            <a:gs pos="47000">
              <a:srgbClr val="D8E1FD"/>
            </a:gs>
            <a:gs pos="78000">
              <a:srgbClr val="C7D5FC"/>
            </a:gs>
            <a:gs pos="100000">
              <a:srgbClr val="FDF8CB"/>
            </a:gs>
          </a:gsLst>
          <a:lin ang="2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4:38-d2nf8lh8bjvh7rlj0ae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8399" y="517692"/>
            <a:ext cx="7251700" cy="634030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048502" y="2308860"/>
            <a:ext cx="4599086" cy="393954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5000" dirty="0">
                <a:solidFill>
                  <a:srgbClr val="7F9CD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06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797560" y="1932305"/>
            <a:ext cx="10755630" cy="119888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6D7AA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Recap &amp; Tips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731049" y="856006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6" name="Text 3"/>
          <p:cNvSpPr/>
          <p:nvPr/>
        </p:nvSpPr>
        <p:spPr>
          <a:xfrm>
            <a:off x="731049" y="856006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931074" y="856006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8" name="Text 5"/>
          <p:cNvSpPr/>
          <p:nvPr/>
        </p:nvSpPr>
        <p:spPr>
          <a:xfrm>
            <a:off x="931074" y="856006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1131099" y="856006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0" name="Text 7"/>
          <p:cNvSpPr/>
          <p:nvPr/>
        </p:nvSpPr>
        <p:spPr>
          <a:xfrm>
            <a:off x="1131099" y="856006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1331124" y="856006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2" name="Text 9"/>
          <p:cNvSpPr/>
          <p:nvPr/>
        </p:nvSpPr>
        <p:spPr>
          <a:xfrm>
            <a:off x="1331124" y="856006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527687" y="1596530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4" name="Text 11"/>
          <p:cNvSpPr/>
          <p:nvPr/>
        </p:nvSpPr>
        <p:spPr>
          <a:xfrm>
            <a:off x="527687" y="1596530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527687" y="1396504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6" name="Text 13"/>
          <p:cNvSpPr/>
          <p:nvPr/>
        </p:nvSpPr>
        <p:spPr>
          <a:xfrm>
            <a:off x="527687" y="1396504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>
            <a:off x="527687" y="1196479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8" name="Text 15"/>
          <p:cNvSpPr/>
          <p:nvPr/>
        </p:nvSpPr>
        <p:spPr>
          <a:xfrm>
            <a:off x="527687" y="1196479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9" name="Shape 16"/>
          <p:cNvSpPr/>
          <p:nvPr/>
        </p:nvSpPr>
        <p:spPr>
          <a:xfrm>
            <a:off x="527687" y="996455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20" name="Text 17"/>
          <p:cNvSpPr/>
          <p:nvPr/>
        </p:nvSpPr>
        <p:spPr>
          <a:xfrm>
            <a:off x="527687" y="996455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21" name="Image 1" descr="https://kimi-img.moonshot.cn/pub/slides/slides_tmpl/image/25-08-27-20:04:34-d2nf8kh8bjvh7rlj0a80.png"/>
          <p:cNvPicPr>
            <a:picLocks noChangeAspect="1"/>
          </p:cNvPicPr>
          <p:nvPr/>
        </p:nvPicPr>
        <p:blipFill>
          <a:blip r:embed="rId4">
            <a:alphaModFix amt="59000"/>
          </a:blip>
          <a:stretch>
            <a:fillRect/>
          </a:stretch>
        </p:blipFill>
        <p:spPr>
          <a:xfrm>
            <a:off x="5131435" y="330200"/>
            <a:ext cx="7048500" cy="6197600"/>
          </a:xfrm>
          <a:prstGeom prst="rect">
            <a:avLst/>
          </a:prstGeom>
        </p:spPr>
      </p:pic>
      <p:pic>
        <p:nvPicPr>
          <p:cNvPr id="22" name="Image 2" descr="https://kimi-img.moonshot.cn/pub/slides/slides_tmpl/image/25-08-27-20:04:33-d2nf8k98bjvh7rlj0a7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797300"/>
            <a:ext cx="5143500" cy="3060700"/>
          </a:xfrm>
          <a:prstGeom prst="rect">
            <a:avLst/>
          </a:prstGeom>
        </p:spPr>
      </p:pic>
      <p:pic>
        <p:nvPicPr>
          <p:cNvPr id="23" name="Image 3" descr="https://kimi-img.moonshot.cn/pub/slides/slides_tmpl/image/25-08-27-20:04:32-d2nf8k18bjvh7rlj0a5g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2445" y="4587240"/>
            <a:ext cx="152400" cy="1524000"/>
          </a:xfrm>
          <a:prstGeom prst="rect">
            <a:avLst/>
          </a:prstGeom>
        </p:spPr>
      </p:pic>
      <p:pic>
        <p:nvPicPr>
          <p:cNvPr id="24" name="Image 4" descr="https://kimi-img.moonshot.cn/pub/slides/slides_tmpl/image/25-08-27-20:04:32-d2nf8k18bjvh7rlj0a60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11275" y="3907257"/>
            <a:ext cx="1320800" cy="1371600"/>
          </a:xfrm>
          <a:prstGeom prst="rect">
            <a:avLst/>
          </a:prstGeom>
        </p:spPr>
      </p:pic>
      <p:pic>
        <p:nvPicPr>
          <p:cNvPr id="25" name="Image 5" descr="https://kimi-img.moonshot.cn/pub/slides/slides_tmpl/image/25-08-27-20:04:32-d2nf8k18bjvh7rlj0a6g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70172" y="1111250"/>
            <a:ext cx="983056" cy="907962"/>
          </a:xfrm>
          <a:prstGeom prst="rect">
            <a:avLst/>
          </a:prstGeom>
        </p:spPr>
      </p:pic>
      <p:sp>
        <p:nvSpPr>
          <p:cNvPr id="26" name="Shape 18"/>
          <p:cNvSpPr/>
          <p:nvPr/>
        </p:nvSpPr>
        <p:spPr>
          <a:xfrm>
            <a:off x="1101725" y="3958057"/>
            <a:ext cx="539750" cy="508001"/>
          </a:xfrm>
          <a:prstGeom prst="ellipse">
            <a:avLst/>
          </a:prstGeom>
          <a:solidFill>
            <a:srgbClr val="B2C4FF"/>
          </a:solidFill>
          <a:ln/>
        </p:spPr>
      </p:sp>
      <p:sp>
        <p:nvSpPr>
          <p:cNvPr id="27" name="Text 19"/>
          <p:cNvSpPr/>
          <p:nvPr/>
        </p:nvSpPr>
        <p:spPr>
          <a:xfrm>
            <a:off x="1101725" y="3958057"/>
            <a:ext cx="539750" cy="50800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28" name="Image 6" descr="https://kimi-img.moonshot.cn/pub/slides/slides_tmpl/image/25-08-27-20:04:32-d2nf8k18bjvh7rlj0a60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87651" y="1515914"/>
            <a:ext cx="731154" cy="67603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gradFill flip="none" rotWithShape="0">
          <a:gsLst>
            <a:gs pos="0">
              <a:srgbClr val="D8E1FD"/>
            </a:gs>
            <a:gs pos="22000">
              <a:srgbClr val="D8E1FD"/>
            </a:gs>
            <a:gs pos="100000">
              <a:srgbClr val="C7D5FC"/>
            </a:gs>
            <a:gs pos="100000">
              <a:srgbClr val="FFF2C6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25214" y="427411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3" name="Text 1"/>
          <p:cNvSpPr/>
          <p:nvPr/>
        </p:nvSpPr>
        <p:spPr>
          <a:xfrm>
            <a:off x="725214" y="427411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925239" y="427411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5" name="Text 3"/>
          <p:cNvSpPr/>
          <p:nvPr/>
        </p:nvSpPr>
        <p:spPr>
          <a:xfrm>
            <a:off x="925239" y="427411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1125264" y="427411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7" name="Text 5"/>
          <p:cNvSpPr/>
          <p:nvPr/>
        </p:nvSpPr>
        <p:spPr>
          <a:xfrm>
            <a:off x="1125264" y="427411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1325289" y="427411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9" name="Text 7"/>
          <p:cNvSpPr/>
          <p:nvPr/>
        </p:nvSpPr>
        <p:spPr>
          <a:xfrm>
            <a:off x="1325289" y="427411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521851" y="1167935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1" name="Text 9"/>
          <p:cNvSpPr/>
          <p:nvPr/>
        </p:nvSpPr>
        <p:spPr>
          <a:xfrm>
            <a:off x="521851" y="1167935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521851" y="967909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3" name="Text 11"/>
          <p:cNvSpPr/>
          <p:nvPr/>
        </p:nvSpPr>
        <p:spPr>
          <a:xfrm>
            <a:off x="521851" y="967909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521851" y="767884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5" name="Text 13"/>
          <p:cNvSpPr/>
          <p:nvPr/>
        </p:nvSpPr>
        <p:spPr>
          <a:xfrm>
            <a:off x="521851" y="767884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521851" y="567860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7" name="Text 15"/>
          <p:cNvSpPr/>
          <p:nvPr/>
        </p:nvSpPr>
        <p:spPr>
          <a:xfrm>
            <a:off x="521851" y="567860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725170" y="608330"/>
            <a:ext cx="10675620" cy="15144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just">
              <a:lnSpc>
                <a:spcPct val="100000"/>
              </a:lnSpc>
            </a:pPr>
            <a:r>
              <a:rPr lang="en-US" sz="28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End-of-Day Review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659012" y="2259805"/>
            <a:ext cx="200024" cy="212992"/>
          </a:xfrm>
          <a:prstGeom prst="ellipse">
            <a:avLst/>
          </a:prstGeom>
          <a:solidFill>
            <a:srgbClr val="000000">
              <a:alpha val="0"/>
            </a:srgbClr>
          </a:solidFill>
          <a:ln w="41275">
            <a:solidFill>
              <a:srgbClr val="FFFFFF"/>
            </a:solidFill>
            <a:prstDash val="solid"/>
          </a:ln>
        </p:spPr>
      </p:sp>
      <p:sp>
        <p:nvSpPr>
          <p:cNvPr id="20" name="Text 18"/>
          <p:cNvSpPr/>
          <p:nvPr/>
        </p:nvSpPr>
        <p:spPr>
          <a:xfrm>
            <a:off x="659012" y="2259805"/>
            <a:ext cx="200024" cy="212992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725802" y="2300343"/>
            <a:ext cx="120259" cy="131914"/>
          </a:xfrm>
          <a:prstGeom prst="ellipse">
            <a:avLst/>
          </a:prstGeom>
          <a:solidFill>
            <a:srgbClr val="C1CEF6"/>
          </a:solidFill>
          <a:ln/>
        </p:spPr>
      </p:sp>
      <p:sp>
        <p:nvSpPr>
          <p:cNvPr id="22" name="Text 20"/>
          <p:cNvSpPr/>
          <p:nvPr/>
        </p:nvSpPr>
        <p:spPr>
          <a:xfrm>
            <a:off x="725802" y="2300343"/>
            <a:ext cx="120259" cy="13191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3633236" y="4241837"/>
            <a:ext cx="200024" cy="212992"/>
          </a:xfrm>
          <a:prstGeom prst="ellipse">
            <a:avLst/>
          </a:prstGeom>
          <a:solidFill>
            <a:srgbClr val="000000">
              <a:alpha val="0"/>
            </a:srgbClr>
          </a:solidFill>
          <a:ln w="41275">
            <a:solidFill>
              <a:srgbClr val="FFFFFF"/>
            </a:solidFill>
            <a:prstDash val="solid"/>
          </a:ln>
        </p:spPr>
      </p:sp>
      <p:sp>
        <p:nvSpPr>
          <p:cNvPr id="24" name="Text 22"/>
          <p:cNvSpPr/>
          <p:nvPr/>
        </p:nvSpPr>
        <p:spPr>
          <a:xfrm>
            <a:off x="3633236" y="4241837"/>
            <a:ext cx="200024" cy="212992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3700026" y="4282375"/>
            <a:ext cx="120259" cy="131914"/>
          </a:xfrm>
          <a:prstGeom prst="ellipse">
            <a:avLst/>
          </a:prstGeom>
          <a:solidFill>
            <a:srgbClr val="C1CEF6"/>
          </a:solidFill>
          <a:ln/>
        </p:spPr>
      </p:sp>
      <p:sp>
        <p:nvSpPr>
          <p:cNvPr id="26" name="Text 24"/>
          <p:cNvSpPr/>
          <p:nvPr/>
        </p:nvSpPr>
        <p:spPr>
          <a:xfrm>
            <a:off x="3700026" y="4282375"/>
            <a:ext cx="120259" cy="13191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7846439" y="4241837"/>
            <a:ext cx="200024" cy="212992"/>
          </a:xfrm>
          <a:prstGeom prst="ellipse">
            <a:avLst/>
          </a:prstGeom>
          <a:solidFill>
            <a:srgbClr val="000000">
              <a:alpha val="0"/>
            </a:srgbClr>
          </a:solidFill>
          <a:ln w="41275">
            <a:solidFill>
              <a:srgbClr val="FFFFFF"/>
            </a:solidFill>
            <a:prstDash val="solid"/>
          </a:ln>
        </p:spPr>
      </p:sp>
      <p:sp>
        <p:nvSpPr>
          <p:cNvPr id="28" name="Text 26"/>
          <p:cNvSpPr/>
          <p:nvPr/>
        </p:nvSpPr>
        <p:spPr>
          <a:xfrm>
            <a:off x="7846439" y="4241837"/>
            <a:ext cx="200024" cy="212992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7913229" y="4282375"/>
            <a:ext cx="120259" cy="131914"/>
          </a:xfrm>
          <a:prstGeom prst="ellipse">
            <a:avLst/>
          </a:prstGeom>
          <a:solidFill>
            <a:srgbClr val="C1CEF6"/>
          </a:solidFill>
          <a:ln/>
        </p:spPr>
      </p:sp>
      <p:sp>
        <p:nvSpPr>
          <p:cNvPr id="30" name="Text 28"/>
          <p:cNvSpPr/>
          <p:nvPr/>
        </p:nvSpPr>
        <p:spPr>
          <a:xfrm>
            <a:off x="7913229" y="4282375"/>
            <a:ext cx="120259" cy="13191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31" name="Image 0" descr="https://kimi-img.moonshot.cn/pub/slides/slides_tmpl/image/25-08-27-20:04:45-d2nf8n98bjvh7rlj0ar0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4570" y="1811078"/>
            <a:ext cx="3662704" cy="2155017"/>
          </a:xfrm>
          <a:prstGeom prst="rect">
            <a:avLst/>
          </a:prstGeom>
        </p:spPr>
      </p:pic>
      <p:pic>
        <p:nvPicPr>
          <p:cNvPr id="32" name="Image 1" descr="https://kimi-img.moonshot.cn/pub/slides/slides_tmpl/image/25-08-27-20:04:44-d2nf8n18bjvh7rlj0aq0.jpe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8194" y="1811078"/>
            <a:ext cx="3662704" cy="2125440"/>
          </a:xfrm>
          <a:prstGeom prst="rect">
            <a:avLst/>
          </a:prstGeom>
        </p:spPr>
      </p:pic>
      <p:sp>
        <p:nvSpPr>
          <p:cNvPr id="33" name="Text 29"/>
          <p:cNvSpPr/>
          <p:nvPr/>
        </p:nvSpPr>
        <p:spPr>
          <a:xfrm>
            <a:off x="923689" y="2075142"/>
            <a:ext cx="2044184" cy="95410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8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Recap MVT</a:t>
            </a:r>
            <a:endParaRPr lang="en-US" sz="1600" dirty="0"/>
          </a:p>
        </p:txBody>
      </p:sp>
      <p:sp>
        <p:nvSpPr>
          <p:cNvPr id="34" name="Text 30"/>
          <p:cNvSpPr/>
          <p:nvPr/>
        </p:nvSpPr>
        <p:spPr>
          <a:xfrm>
            <a:off x="984885" y="2860675"/>
            <a:ext cx="1983105" cy="246126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Quickly review the MVT architecture, reinforcing the separation of concerns and how it simplifies Django development, ensuring learners grasp this fundamental concept.</a:t>
            </a:r>
            <a:endParaRPr lang="en-US" sz="1600" dirty="0"/>
          </a:p>
        </p:txBody>
      </p:sp>
      <p:sp>
        <p:nvSpPr>
          <p:cNvPr id="35" name="Text 31"/>
          <p:cNvSpPr/>
          <p:nvPr/>
        </p:nvSpPr>
        <p:spPr>
          <a:xfrm>
            <a:off x="3897912" y="4195673"/>
            <a:ext cx="3411363" cy="67710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8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Project and App Creation</a:t>
            </a:r>
            <a:endParaRPr lang="en-US" sz="1600" dirty="0"/>
          </a:p>
        </p:txBody>
      </p:sp>
      <p:sp>
        <p:nvSpPr>
          <p:cNvPr id="36" name="Text 32"/>
          <p:cNvSpPr/>
          <p:nvPr/>
        </p:nvSpPr>
        <p:spPr>
          <a:xfrm>
            <a:off x="3588573" y="4713984"/>
            <a:ext cx="3720701" cy="138499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Summarize the process of creating a Django project and app, highlighting key files like settings.py and urls.py, and the importance of registering apps in INSTALLED_APPS.</a:t>
            </a:r>
            <a:endParaRPr lang="en-US" sz="1600" dirty="0"/>
          </a:p>
        </p:txBody>
      </p:sp>
      <p:sp>
        <p:nvSpPr>
          <p:cNvPr id="37" name="Text 33"/>
          <p:cNvSpPr/>
          <p:nvPr/>
        </p:nvSpPr>
        <p:spPr>
          <a:xfrm>
            <a:off x="8111115" y="4195673"/>
            <a:ext cx="3411363" cy="67710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8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Views, URLs, and Templates</a:t>
            </a:r>
            <a:endParaRPr lang="en-US" sz="1600" dirty="0"/>
          </a:p>
        </p:txBody>
      </p:sp>
      <p:sp>
        <p:nvSpPr>
          <p:cNvPr id="38" name="Text 34"/>
          <p:cNvSpPr/>
          <p:nvPr/>
        </p:nvSpPr>
        <p:spPr>
          <a:xfrm>
            <a:off x="7738194" y="4713984"/>
            <a:ext cx="3720700" cy="138499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Recap the creation of views, URL routing, and templates, emphasizing the request-response cycle and the role of render() in generating dynamic content.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gradFill flip="none" rotWithShape="0">
          <a:gsLst>
            <a:gs pos="0">
              <a:srgbClr val="FFF2C6"/>
            </a:gs>
            <a:gs pos="74000">
              <a:srgbClr val="C7D5FC"/>
            </a:gs>
            <a:gs pos="83000">
              <a:srgbClr val="D8E1FD"/>
            </a:gs>
            <a:gs pos="100000">
              <a:srgbClr val="D8E1FD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114445" y="1325103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3" name="Text 1"/>
          <p:cNvSpPr/>
          <p:nvPr/>
        </p:nvSpPr>
        <p:spPr>
          <a:xfrm>
            <a:off x="3114445" y="1325103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314470" y="1325103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5" name="Text 3"/>
          <p:cNvSpPr/>
          <p:nvPr/>
        </p:nvSpPr>
        <p:spPr>
          <a:xfrm>
            <a:off x="3314470" y="1325103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3514495" y="1325103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7" name="Text 5"/>
          <p:cNvSpPr/>
          <p:nvPr/>
        </p:nvSpPr>
        <p:spPr>
          <a:xfrm>
            <a:off x="3514495" y="1325103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3714520" y="1325103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9" name="Text 7"/>
          <p:cNvSpPr/>
          <p:nvPr/>
        </p:nvSpPr>
        <p:spPr>
          <a:xfrm>
            <a:off x="3714520" y="1325103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1727873" y="2720187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1" name="Text 9"/>
          <p:cNvSpPr/>
          <p:nvPr/>
        </p:nvSpPr>
        <p:spPr>
          <a:xfrm>
            <a:off x="1727873" y="2720187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1927898" y="2720187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3" name="Text 11"/>
          <p:cNvSpPr/>
          <p:nvPr/>
        </p:nvSpPr>
        <p:spPr>
          <a:xfrm>
            <a:off x="1927898" y="2720187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2127923" y="2720187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5" name="Text 13"/>
          <p:cNvSpPr/>
          <p:nvPr/>
        </p:nvSpPr>
        <p:spPr>
          <a:xfrm>
            <a:off x="2127923" y="2720187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2327948" y="2720187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7" name="Text 15"/>
          <p:cNvSpPr/>
          <p:nvPr/>
        </p:nvSpPr>
        <p:spPr>
          <a:xfrm>
            <a:off x="2327948" y="2720187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8968672" y="2720187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9" name="Text 17"/>
          <p:cNvSpPr/>
          <p:nvPr/>
        </p:nvSpPr>
        <p:spPr>
          <a:xfrm>
            <a:off x="8968672" y="2720187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9168697" y="2720187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21" name="Text 19"/>
          <p:cNvSpPr/>
          <p:nvPr/>
        </p:nvSpPr>
        <p:spPr>
          <a:xfrm>
            <a:off x="9168697" y="2720187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9368722" y="2720187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23" name="Text 21"/>
          <p:cNvSpPr/>
          <p:nvPr/>
        </p:nvSpPr>
        <p:spPr>
          <a:xfrm>
            <a:off x="9368722" y="2720187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9568747" y="2720187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25" name="Text 23"/>
          <p:cNvSpPr/>
          <p:nvPr/>
        </p:nvSpPr>
        <p:spPr>
          <a:xfrm>
            <a:off x="9568747" y="2720187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1776712" y="4793084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27" name="Text 25"/>
          <p:cNvSpPr/>
          <p:nvPr/>
        </p:nvSpPr>
        <p:spPr>
          <a:xfrm>
            <a:off x="1776712" y="4793084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1976737" y="4793084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29" name="Text 27"/>
          <p:cNvSpPr/>
          <p:nvPr/>
        </p:nvSpPr>
        <p:spPr>
          <a:xfrm>
            <a:off x="1976737" y="4793084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2176762" y="4793084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31" name="Text 29"/>
          <p:cNvSpPr/>
          <p:nvPr/>
        </p:nvSpPr>
        <p:spPr>
          <a:xfrm>
            <a:off x="2176762" y="4793084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2" name="Shape 30"/>
          <p:cNvSpPr/>
          <p:nvPr/>
        </p:nvSpPr>
        <p:spPr>
          <a:xfrm>
            <a:off x="2376787" y="4793084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33" name="Text 31"/>
          <p:cNvSpPr/>
          <p:nvPr/>
        </p:nvSpPr>
        <p:spPr>
          <a:xfrm>
            <a:off x="2376787" y="4793084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>
            <a:off x="5261062" y="2720187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35" name="Text 33"/>
          <p:cNvSpPr/>
          <p:nvPr/>
        </p:nvSpPr>
        <p:spPr>
          <a:xfrm>
            <a:off x="5261062" y="2720187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6" name="Shape 34"/>
          <p:cNvSpPr/>
          <p:nvPr/>
        </p:nvSpPr>
        <p:spPr>
          <a:xfrm>
            <a:off x="5461087" y="2720187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37" name="Text 35"/>
          <p:cNvSpPr/>
          <p:nvPr/>
        </p:nvSpPr>
        <p:spPr>
          <a:xfrm>
            <a:off x="5461087" y="2720187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8" name="Shape 36"/>
          <p:cNvSpPr/>
          <p:nvPr/>
        </p:nvSpPr>
        <p:spPr>
          <a:xfrm>
            <a:off x="5661112" y="2720187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39" name="Text 37"/>
          <p:cNvSpPr/>
          <p:nvPr/>
        </p:nvSpPr>
        <p:spPr>
          <a:xfrm>
            <a:off x="5661112" y="2720187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0" name="Shape 38"/>
          <p:cNvSpPr/>
          <p:nvPr/>
        </p:nvSpPr>
        <p:spPr>
          <a:xfrm>
            <a:off x="5861137" y="2720187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41" name="Text 39"/>
          <p:cNvSpPr/>
          <p:nvPr/>
        </p:nvSpPr>
        <p:spPr>
          <a:xfrm>
            <a:off x="5861137" y="2720187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2" name="Shape 40"/>
          <p:cNvSpPr/>
          <p:nvPr/>
        </p:nvSpPr>
        <p:spPr>
          <a:xfrm>
            <a:off x="2263132" y="1325103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43" name="Text 41"/>
          <p:cNvSpPr/>
          <p:nvPr/>
        </p:nvSpPr>
        <p:spPr>
          <a:xfrm>
            <a:off x="2263132" y="1325103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4" name="Shape 42"/>
          <p:cNvSpPr/>
          <p:nvPr/>
        </p:nvSpPr>
        <p:spPr>
          <a:xfrm>
            <a:off x="2463157" y="1325103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45" name="Text 43"/>
          <p:cNvSpPr/>
          <p:nvPr/>
        </p:nvSpPr>
        <p:spPr>
          <a:xfrm>
            <a:off x="2463157" y="1325103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6" name="Shape 44"/>
          <p:cNvSpPr/>
          <p:nvPr/>
        </p:nvSpPr>
        <p:spPr>
          <a:xfrm>
            <a:off x="2663182" y="1325103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47" name="Text 45"/>
          <p:cNvSpPr/>
          <p:nvPr/>
        </p:nvSpPr>
        <p:spPr>
          <a:xfrm>
            <a:off x="2663182" y="1325103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8" name="Shape 46"/>
          <p:cNvSpPr/>
          <p:nvPr/>
        </p:nvSpPr>
        <p:spPr>
          <a:xfrm>
            <a:off x="2863207" y="1325103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49" name="Text 47"/>
          <p:cNvSpPr/>
          <p:nvPr/>
        </p:nvSpPr>
        <p:spPr>
          <a:xfrm>
            <a:off x="2863207" y="1325103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0" name="Shape 48"/>
          <p:cNvSpPr/>
          <p:nvPr/>
        </p:nvSpPr>
        <p:spPr>
          <a:xfrm>
            <a:off x="9002009" y="4851675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51" name="Text 49"/>
          <p:cNvSpPr/>
          <p:nvPr/>
        </p:nvSpPr>
        <p:spPr>
          <a:xfrm>
            <a:off x="9002009" y="4851675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2" name="Shape 50"/>
          <p:cNvSpPr/>
          <p:nvPr/>
        </p:nvSpPr>
        <p:spPr>
          <a:xfrm>
            <a:off x="9202034" y="4851675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53" name="Text 51"/>
          <p:cNvSpPr/>
          <p:nvPr/>
        </p:nvSpPr>
        <p:spPr>
          <a:xfrm>
            <a:off x="9202034" y="4851675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4" name="Shape 52"/>
          <p:cNvSpPr/>
          <p:nvPr/>
        </p:nvSpPr>
        <p:spPr>
          <a:xfrm>
            <a:off x="9402059" y="4851675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55" name="Text 53"/>
          <p:cNvSpPr/>
          <p:nvPr/>
        </p:nvSpPr>
        <p:spPr>
          <a:xfrm>
            <a:off x="9402059" y="4851675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6" name="Shape 54"/>
          <p:cNvSpPr/>
          <p:nvPr/>
        </p:nvSpPr>
        <p:spPr>
          <a:xfrm>
            <a:off x="9602084" y="4851675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57" name="Text 55"/>
          <p:cNvSpPr/>
          <p:nvPr/>
        </p:nvSpPr>
        <p:spPr>
          <a:xfrm>
            <a:off x="9602084" y="4851675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8" name="Shape 56"/>
          <p:cNvSpPr/>
          <p:nvPr/>
        </p:nvSpPr>
        <p:spPr>
          <a:xfrm>
            <a:off x="5294399" y="4851675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59" name="Text 57"/>
          <p:cNvSpPr/>
          <p:nvPr/>
        </p:nvSpPr>
        <p:spPr>
          <a:xfrm>
            <a:off x="5294399" y="4851675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0" name="Shape 58"/>
          <p:cNvSpPr/>
          <p:nvPr/>
        </p:nvSpPr>
        <p:spPr>
          <a:xfrm>
            <a:off x="5494424" y="4851675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61" name="Text 59"/>
          <p:cNvSpPr/>
          <p:nvPr/>
        </p:nvSpPr>
        <p:spPr>
          <a:xfrm>
            <a:off x="5494424" y="4851675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2" name="Shape 60"/>
          <p:cNvSpPr/>
          <p:nvPr/>
        </p:nvSpPr>
        <p:spPr>
          <a:xfrm>
            <a:off x="5694449" y="4851675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63" name="Text 61"/>
          <p:cNvSpPr/>
          <p:nvPr/>
        </p:nvSpPr>
        <p:spPr>
          <a:xfrm>
            <a:off x="5694449" y="4851675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4" name="Shape 62"/>
          <p:cNvSpPr/>
          <p:nvPr/>
        </p:nvSpPr>
        <p:spPr>
          <a:xfrm>
            <a:off x="5894474" y="4851675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65" name="Text 63"/>
          <p:cNvSpPr/>
          <p:nvPr/>
        </p:nvSpPr>
        <p:spPr>
          <a:xfrm>
            <a:off x="5894474" y="4851675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66" name="Image 0" descr="https://kimi-img.moonshot.cn/pub/slides/slides_tmpl/image/25-08-27-20:04:32-d2nf8k18bjvh7rlj0a5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675" y="4587240"/>
            <a:ext cx="152400" cy="1524000"/>
          </a:xfrm>
          <a:prstGeom prst="rect">
            <a:avLst/>
          </a:prstGeom>
        </p:spPr>
      </p:pic>
      <p:pic>
        <p:nvPicPr>
          <p:cNvPr id="67" name="Image 1" descr="https://kimi-img.moonshot.cn/pub/slides/slides_tmpl/image/25-08-27-20:04:32-d2nf8k18bjvh7rlj0a5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6365" y="799465"/>
            <a:ext cx="152400" cy="1524000"/>
          </a:xfrm>
          <a:prstGeom prst="rect">
            <a:avLst/>
          </a:prstGeom>
        </p:spPr>
      </p:pic>
      <p:sp>
        <p:nvSpPr>
          <p:cNvPr id="68" name="Text 64"/>
          <p:cNvSpPr/>
          <p:nvPr/>
        </p:nvSpPr>
        <p:spPr>
          <a:xfrm>
            <a:off x="961390" y="1245235"/>
            <a:ext cx="3543935" cy="7683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400" b="1" dirty="0">
                <a:solidFill>
                  <a:srgbClr val="6D7EC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Contents</a:t>
            </a:r>
            <a:endParaRPr lang="en-US" sz="1600" dirty="0"/>
          </a:p>
        </p:txBody>
      </p:sp>
      <p:sp>
        <p:nvSpPr>
          <p:cNvPr id="69" name="Text 65"/>
          <p:cNvSpPr/>
          <p:nvPr/>
        </p:nvSpPr>
        <p:spPr>
          <a:xfrm>
            <a:off x="2566877" y="2246624"/>
            <a:ext cx="1041400" cy="82994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4800" dirty="0">
                <a:solidFill>
                  <a:srgbClr val="6D7AA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01.</a:t>
            </a:r>
            <a:endParaRPr lang="en-US" sz="1600" dirty="0"/>
          </a:p>
        </p:txBody>
      </p:sp>
      <p:sp>
        <p:nvSpPr>
          <p:cNvPr id="70" name="Text 66"/>
          <p:cNvSpPr/>
          <p:nvPr/>
        </p:nvSpPr>
        <p:spPr>
          <a:xfrm>
            <a:off x="784860" y="3128010"/>
            <a:ext cx="3543300" cy="119888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6D7AA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Goals &amp; Timing</a:t>
            </a:r>
            <a:endParaRPr lang="en-US" sz="1600" dirty="0"/>
          </a:p>
        </p:txBody>
      </p:sp>
      <p:sp>
        <p:nvSpPr>
          <p:cNvPr id="71" name="Text 67"/>
          <p:cNvSpPr/>
          <p:nvPr/>
        </p:nvSpPr>
        <p:spPr>
          <a:xfrm>
            <a:off x="6094500" y="2246623"/>
            <a:ext cx="1196228" cy="82994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4800" dirty="0">
                <a:solidFill>
                  <a:srgbClr val="6D7AA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02.</a:t>
            </a:r>
            <a:endParaRPr lang="en-US" sz="1600" dirty="0"/>
          </a:p>
        </p:txBody>
      </p:sp>
      <p:sp>
        <p:nvSpPr>
          <p:cNvPr id="72" name="Text 68"/>
          <p:cNvSpPr/>
          <p:nvPr/>
        </p:nvSpPr>
        <p:spPr>
          <a:xfrm>
            <a:off x="4584065" y="3128010"/>
            <a:ext cx="3543300" cy="119888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6D7AA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MVT &amp; Setup</a:t>
            </a:r>
            <a:endParaRPr lang="en-US" sz="1600" dirty="0"/>
          </a:p>
        </p:txBody>
      </p:sp>
      <p:sp>
        <p:nvSpPr>
          <p:cNvPr id="73" name="Text 69"/>
          <p:cNvSpPr/>
          <p:nvPr/>
        </p:nvSpPr>
        <p:spPr>
          <a:xfrm>
            <a:off x="9759950" y="2246630"/>
            <a:ext cx="2244725" cy="82994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4800" dirty="0">
                <a:solidFill>
                  <a:srgbClr val="6D7AA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03.</a:t>
            </a:r>
            <a:endParaRPr lang="en-US" sz="1600" dirty="0"/>
          </a:p>
        </p:txBody>
      </p:sp>
      <p:sp>
        <p:nvSpPr>
          <p:cNvPr id="74" name="Text 70"/>
          <p:cNvSpPr/>
          <p:nvPr/>
        </p:nvSpPr>
        <p:spPr>
          <a:xfrm>
            <a:off x="8326755" y="3128010"/>
            <a:ext cx="3543300" cy="119888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6D7AA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Project &amp; App</a:t>
            </a:r>
            <a:endParaRPr lang="en-US" sz="1600" dirty="0"/>
          </a:p>
        </p:txBody>
      </p:sp>
      <p:sp>
        <p:nvSpPr>
          <p:cNvPr id="75" name="Text 71"/>
          <p:cNvSpPr/>
          <p:nvPr/>
        </p:nvSpPr>
        <p:spPr>
          <a:xfrm>
            <a:off x="2568575" y="4378325"/>
            <a:ext cx="1936750" cy="82994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4800" dirty="0">
                <a:solidFill>
                  <a:srgbClr val="6D7AA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04.</a:t>
            </a:r>
            <a:endParaRPr lang="en-US" sz="1600" dirty="0"/>
          </a:p>
        </p:txBody>
      </p:sp>
      <p:sp>
        <p:nvSpPr>
          <p:cNvPr id="76" name="Text 72"/>
          <p:cNvSpPr/>
          <p:nvPr/>
        </p:nvSpPr>
        <p:spPr>
          <a:xfrm>
            <a:off x="784860" y="5259705"/>
            <a:ext cx="3543300" cy="119888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6D7AA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Views &amp; URLs</a:t>
            </a:r>
            <a:endParaRPr lang="en-US" sz="1600" dirty="0"/>
          </a:p>
        </p:txBody>
      </p:sp>
      <p:sp>
        <p:nvSpPr>
          <p:cNvPr id="77" name="Text 73"/>
          <p:cNvSpPr/>
          <p:nvPr/>
        </p:nvSpPr>
        <p:spPr>
          <a:xfrm>
            <a:off x="6127750" y="4378325"/>
            <a:ext cx="1752600" cy="82994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4800" dirty="0">
                <a:solidFill>
                  <a:srgbClr val="6D7AA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05.</a:t>
            </a:r>
            <a:endParaRPr lang="en-US" sz="1600" dirty="0"/>
          </a:p>
        </p:txBody>
      </p:sp>
      <p:sp>
        <p:nvSpPr>
          <p:cNvPr id="78" name="Text 74"/>
          <p:cNvSpPr/>
          <p:nvPr/>
        </p:nvSpPr>
        <p:spPr>
          <a:xfrm>
            <a:off x="4584700" y="5259705"/>
            <a:ext cx="3544570" cy="119888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6D7AA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Static &amp; Project</a:t>
            </a:r>
            <a:endParaRPr lang="en-US" sz="1600" dirty="0"/>
          </a:p>
        </p:txBody>
      </p:sp>
      <p:sp>
        <p:nvSpPr>
          <p:cNvPr id="79" name="Text 75"/>
          <p:cNvSpPr/>
          <p:nvPr/>
        </p:nvSpPr>
        <p:spPr>
          <a:xfrm>
            <a:off x="9792970" y="4378325"/>
            <a:ext cx="2211705" cy="82994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4800" dirty="0">
                <a:solidFill>
                  <a:srgbClr val="6D7AA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06.</a:t>
            </a:r>
            <a:endParaRPr lang="en-US" sz="1600" dirty="0"/>
          </a:p>
        </p:txBody>
      </p:sp>
      <p:sp>
        <p:nvSpPr>
          <p:cNvPr id="80" name="Text 76"/>
          <p:cNvSpPr/>
          <p:nvPr/>
        </p:nvSpPr>
        <p:spPr>
          <a:xfrm>
            <a:off x="8326755" y="5443855"/>
            <a:ext cx="3382010" cy="82994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6D7AA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Recap &amp; Tips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gradFill flip="none" rotWithShape="0">
          <a:gsLst>
            <a:gs pos="0">
              <a:srgbClr val="F9F1DC"/>
            </a:gs>
            <a:gs pos="99000">
              <a:srgbClr val="C7D5FC"/>
            </a:gs>
            <a:gs pos="100000">
              <a:srgbClr val="A1D9F1"/>
            </a:gs>
            <a:gs pos="100000">
              <a:srgbClr val="72C5E9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4:39-d2nf8lp8bjvh7rlj0agg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5207" y="3011543"/>
            <a:ext cx="8976548" cy="3846458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5738662" y="1173027"/>
            <a:ext cx="228803" cy="212992"/>
          </a:xfrm>
          <a:prstGeom prst="ellipse">
            <a:avLst/>
          </a:prstGeom>
          <a:solidFill>
            <a:srgbClr val="000000">
              <a:alpha val="0"/>
            </a:srgbClr>
          </a:solidFill>
          <a:ln w="41275">
            <a:solidFill>
              <a:srgbClr val="FFFFFF"/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5738662" y="1173027"/>
            <a:ext cx="228803" cy="212992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5815061" y="1213565"/>
            <a:ext cx="137562" cy="131914"/>
          </a:xfrm>
          <a:prstGeom prst="ellipse">
            <a:avLst/>
          </a:prstGeom>
          <a:solidFill>
            <a:srgbClr val="C1CEF6"/>
          </a:solidFill>
          <a:ln/>
        </p:spPr>
      </p:sp>
      <p:sp>
        <p:nvSpPr>
          <p:cNvPr id="6" name="Text 3"/>
          <p:cNvSpPr/>
          <p:nvPr/>
        </p:nvSpPr>
        <p:spPr>
          <a:xfrm>
            <a:off x="5815061" y="1213565"/>
            <a:ext cx="137562" cy="13191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1795231" y="645495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8" name="Text 5"/>
          <p:cNvSpPr/>
          <p:nvPr/>
        </p:nvSpPr>
        <p:spPr>
          <a:xfrm>
            <a:off x="1795231" y="645495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1995256" y="645495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0" name="Text 7"/>
          <p:cNvSpPr/>
          <p:nvPr/>
        </p:nvSpPr>
        <p:spPr>
          <a:xfrm>
            <a:off x="1995256" y="645495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2195281" y="645495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2" name="Text 9"/>
          <p:cNvSpPr/>
          <p:nvPr/>
        </p:nvSpPr>
        <p:spPr>
          <a:xfrm>
            <a:off x="2195281" y="645495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2395306" y="645495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4" name="Text 11"/>
          <p:cNvSpPr/>
          <p:nvPr/>
        </p:nvSpPr>
        <p:spPr>
          <a:xfrm>
            <a:off x="2395306" y="645495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1591868" y="1386019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6" name="Text 13"/>
          <p:cNvSpPr/>
          <p:nvPr/>
        </p:nvSpPr>
        <p:spPr>
          <a:xfrm>
            <a:off x="1591868" y="1386019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>
            <a:off x="1591868" y="1185993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8" name="Text 15"/>
          <p:cNvSpPr/>
          <p:nvPr/>
        </p:nvSpPr>
        <p:spPr>
          <a:xfrm>
            <a:off x="1591868" y="1185993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9" name="Shape 16"/>
          <p:cNvSpPr/>
          <p:nvPr/>
        </p:nvSpPr>
        <p:spPr>
          <a:xfrm>
            <a:off x="1591868" y="985968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20" name="Text 17"/>
          <p:cNvSpPr/>
          <p:nvPr/>
        </p:nvSpPr>
        <p:spPr>
          <a:xfrm>
            <a:off x="1591868" y="985968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1" name="Shape 18"/>
          <p:cNvSpPr/>
          <p:nvPr/>
        </p:nvSpPr>
        <p:spPr>
          <a:xfrm>
            <a:off x="1591868" y="785944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22" name="Text 19"/>
          <p:cNvSpPr/>
          <p:nvPr/>
        </p:nvSpPr>
        <p:spPr>
          <a:xfrm>
            <a:off x="1591868" y="785944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3" name="Text 20"/>
          <p:cNvSpPr/>
          <p:nvPr/>
        </p:nvSpPr>
        <p:spPr>
          <a:xfrm>
            <a:off x="1861820" y="653415"/>
            <a:ext cx="3030220" cy="187261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>
              <a:lnSpc>
                <a:spcPct val="100000"/>
              </a:lnSpc>
            </a:pPr>
            <a:r>
              <a:rPr lang="en-US" sz="28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Trainer Best Practices</a:t>
            </a:r>
            <a:endParaRPr lang="en-US" sz="1600" dirty="0"/>
          </a:p>
        </p:txBody>
      </p:sp>
      <p:sp>
        <p:nvSpPr>
          <p:cNvPr id="24" name="Shape 21"/>
          <p:cNvSpPr/>
          <p:nvPr/>
        </p:nvSpPr>
        <p:spPr>
          <a:xfrm>
            <a:off x="8822203" y="6543768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25" name="Text 22"/>
          <p:cNvSpPr/>
          <p:nvPr/>
        </p:nvSpPr>
        <p:spPr>
          <a:xfrm>
            <a:off x="8822203" y="6543768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6" name="Shape 23"/>
          <p:cNvSpPr/>
          <p:nvPr/>
        </p:nvSpPr>
        <p:spPr>
          <a:xfrm>
            <a:off x="9022228" y="6543768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27" name="Text 24"/>
          <p:cNvSpPr/>
          <p:nvPr/>
        </p:nvSpPr>
        <p:spPr>
          <a:xfrm>
            <a:off x="9022228" y="6543768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8" name="Shape 25"/>
          <p:cNvSpPr/>
          <p:nvPr/>
        </p:nvSpPr>
        <p:spPr>
          <a:xfrm>
            <a:off x="9222253" y="6543768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29" name="Text 26"/>
          <p:cNvSpPr/>
          <p:nvPr/>
        </p:nvSpPr>
        <p:spPr>
          <a:xfrm>
            <a:off x="9222253" y="6543768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0" name="Shape 27"/>
          <p:cNvSpPr/>
          <p:nvPr/>
        </p:nvSpPr>
        <p:spPr>
          <a:xfrm>
            <a:off x="9422278" y="6543768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31" name="Text 28"/>
          <p:cNvSpPr/>
          <p:nvPr/>
        </p:nvSpPr>
        <p:spPr>
          <a:xfrm>
            <a:off x="9422278" y="6543768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2" name="Shape 29"/>
          <p:cNvSpPr/>
          <p:nvPr/>
        </p:nvSpPr>
        <p:spPr>
          <a:xfrm>
            <a:off x="9622303" y="6543768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33" name="Text 30"/>
          <p:cNvSpPr/>
          <p:nvPr/>
        </p:nvSpPr>
        <p:spPr>
          <a:xfrm>
            <a:off x="9622303" y="6543768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4" name="Shape 31"/>
          <p:cNvSpPr/>
          <p:nvPr/>
        </p:nvSpPr>
        <p:spPr>
          <a:xfrm>
            <a:off x="9822328" y="6543768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35" name="Text 32"/>
          <p:cNvSpPr/>
          <p:nvPr/>
        </p:nvSpPr>
        <p:spPr>
          <a:xfrm>
            <a:off x="9822328" y="6543768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6" name="Shape 33"/>
          <p:cNvSpPr/>
          <p:nvPr/>
        </p:nvSpPr>
        <p:spPr>
          <a:xfrm>
            <a:off x="10022353" y="6543768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37" name="Text 34"/>
          <p:cNvSpPr/>
          <p:nvPr/>
        </p:nvSpPr>
        <p:spPr>
          <a:xfrm>
            <a:off x="10022353" y="6543768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8" name="Shape 35"/>
          <p:cNvSpPr/>
          <p:nvPr/>
        </p:nvSpPr>
        <p:spPr>
          <a:xfrm>
            <a:off x="10222378" y="6543768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39" name="Text 36"/>
          <p:cNvSpPr/>
          <p:nvPr/>
        </p:nvSpPr>
        <p:spPr>
          <a:xfrm>
            <a:off x="10222378" y="6543768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0" name="Text 37"/>
          <p:cNvSpPr/>
          <p:nvPr/>
        </p:nvSpPr>
        <p:spPr>
          <a:xfrm>
            <a:off x="6062661" y="1101874"/>
            <a:ext cx="4505756" cy="67710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Key Trainer Tips</a:t>
            </a:r>
            <a:endParaRPr lang="en-US" sz="1600" dirty="0"/>
          </a:p>
        </p:txBody>
      </p:sp>
      <p:sp>
        <p:nvSpPr>
          <p:cNvPr id="41" name="Text 38"/>
          <p:cNvSpPr/>
          <p:nvPr/>
        </p:nvSpPr>
        <p:spPr>
          <a:xfrm>
            <a:off x="5638800" y="1571728"/>
            <a:ext cx="4929617" cy="116955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Slow down during environment setup to avoid common pitfalls, encourage screen sharing for troubleshooting, repeat the MVT diagram frequently, and celebrate working code to keep morale high.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9F1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4:37-d2nf8l98bjvh7rlj0ad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0003"/>
            <a:ext cx="12263122" cy="689800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063240" y="2311248"/>
            <a:ext cx="6295390" cy="240065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9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Thank You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7235190" y="4391660"/>
            <a:ext cx="4064000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8414347" y="6381115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6" name="Text 3"/>
          <p:cNvSpPr/>
          <p:nvPr/>
        </p:nvSpPr>
        <p:spPr>
          <a:xfrm>
            <a:off x="8414347" y="6381115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8614372" y="6381115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8" name="Text 5"/>
          <p:cNvSpPr/>
          <p:nvPr/>
        </p:nvSpPr>
        <p:spPr>
          <a:xfrm>
            <a:off x="8614372" y="6381115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8814397" y="6381115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0" name="Text 7"/>
          <p:cNvSpPr/>
          <p:nvPr/>
        </p:nvSpPr>
        <p:spPr>
          <a:xfrm>
            <a:off x="8814397" y="6381115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9014422" y="6381115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2" name="Text 9"/>
          <p:cNvSpPr/>
          <p:nvPr/>
        </p:nvSpPr>
        <p:spPr>
          <a:xfrm>
            <a:off x="9014422" y="6381115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1238250" y="789940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4" name="Text 11"/>
          <p:cNvSpPr/>
          <p:nvPr/>
        </p:nvSpPr>
        <p:spPr>
          <a:xfrm>
            <a:off x="1238250" y="789940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1438275" y="789940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6" name="Text 13"/>
          <p:cNvSpPr/>
          <p:nvPr/>
        </p:nvSpPr>
        <p:spPr>
          <a:xfrm>
            <a:off x="1438275" y="789940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>
            <a:off x="1638300" y="789940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8" name="Text 15"/>
          <p:cNvSpPr/>
          <p:nvPr/>
        </p:nvSpPr>
        <p:spPr>
          <a:xfrm>
            <a:off x="1638300" y="789940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9" name="Shape 16"/>
          <p:cNvSpPr/>
          <p:nvPr/>
        </p:nvSpPr>
        <p:spPr>
          <a:xfrm>
            <a:off x="1838325" y="789940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20" name="Text 17"/>
          <p:cNvSpPr/>
          <p:nvPr/>
        </p:nvSpPr>
        <p:spPr>
          <a:xfrm>
            <a:off x="1838325" y="789940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1" name="Text 18"/>
          <p:cNvSpPr/>
          <p:nvPr/>
        </p:nvSpPr>
        <p:spPr>
          <a:xfrm>
            <a:off x="2934970" y="3863913"/>
            <a:ext cx="4064000" cy="4603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Sean Wong</a:t>
            </a:r>
            <a:endParaRPr lang="en-US" sz="1600" dirty="0"/>
          </a:p>
        </p:txBody>
      </p:sp>
      <p:sp>
        <p:nvSpPr>
          <p:cNvPr id="22" name="Text 19"/>
          <p:cNvSpPr/>
          <p:nvPr/>
        </p:nvSpPr>
        <p:spPr>
          <a:xfrm>
            <a:off x="6637020" y="3907257"/>
            <a:ext cx="3035935" cy="4603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2025/08/05</a:t>
            </a:r>
            <a:endParaRPr lang="en-US" sz="1600" dirty="0"/>
          </a:p>
        </p:txBody>
      </p:sp>
      <p:pic>
        <p:nvPicPr>
          <p:cNvPr id="23" name="Image 1" descr="https://kimi-img.moonshot.cn/pub/slides/slides_tmpl/image/25-08-27-20:04:32-d2nf8k18bjvh7rlj0a6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1275" y="3907257"/>
            <a:ext cx="1320800" cy="1371600"/>
          </a:xfrm>
          <a:prstGeom prst="rect">
            <a:avLst/>
          </a:prstGeom>
        </p:spPr>
      </p:pic>
      <p:pic>
        <p:nvPicPr>
          <p:cNvPr id="24" name="Image 2" descr="https://kimi-img.moonshot.cn/pub/slides/slides_tmpl/image/25-08-27-20:04:32-d2nf8k18bjvh7rlj0a6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70172" y="1111250"/>
            <a:ext cx="983056" cy="907962"/>
          </a:xfrm>
          <a:prstGeom prst="rect">
            <a:avLst/>
          </a:prstGeom>
        </p:spPr>
      </p:pic>
      <p:sp>
        <p:nvSpPr>
          <p:cNvPr id="25" name="Shape 20"/>
          <p:cNvSpPr/>
          <p:nvPr/>
        </p:nvSpPr>
        <p:spPr>
          <a:xfrm>
            <a:off x="1101725" y="3958057"/>
            <a:ext cx="539750" cy="508001"/>
          </a:xfrm>
          <a:prstGeom prst="ellipse">
            <a:avLst/>
          </a:prstGeom>
          <a:solidFill>
            <a:srgbClr val="B2C4FF"/>
          </a:solidFill>
          <a:ln/>
        </p:spPr>
      </p:sp>
      <p:sp>
        <p:nvSpPr>
          <p:cNvPr id="26" name="Text 21"/>
          <p:cNvSpPr/>
          <p:nvPr/>
        </p:nvSpPr>
        <p:spPr>
          <a:xfrm>
            <a:off x="1101725" y="3958057"/>
            <a:ext cx="539750" cy="50800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27" name="Image 3" descr="https://kimi-img.moonshot.cn/pub/slides/slides_tmpl/image/25-08-27-20:04:32-d2nf8k18bjvh7rlj0a6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87651" y="1515914"/>
            <a:ext cx="731154" cy="676035"/>
          </a:xfrm>
          <a:prstGeom prst="rect">
            <a:avLst/>
          </a:prstGeom>
        </p:spPr>
      </p:pic>
      <p:sp>
        <p:nvSpPr>
          <p:cNvPr id="28" name="Shape 22"/>
          <p:cNvSpPr/>
          <p:nvPr/>
        </p:nvSpPr>
        <p:spPr>
          <a:xfrm>
            <a:off x="10565765" y="5609590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29" name="Text 23"/>
          <p:cNvSpPr/>
          <p:nvPr/>
        </p:nvSpPr>
        <p:spPr>
          <a:xfrm>
            <a:off x="10565765" y="5609590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0" name="Shape 24"/>
          <p:cNvSpPr/>
          <p:nvPr/>
        </p:nvSpPr>
        <p:spPr>
          <a:xfrm>
            <a:off x="10765790" y="5609590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31" name="Text 25"/>
          <p:cNvSpPr/>
          <p:nvPr/>
        </p:nvSpPr>
        <p:spPr>
          <a:xfrm>
            <a:off x="10765790" y="5609590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2" name="Shape 26"/>
          <p:cNvSpPr/>
          <p:nvPr/>
        </p:nvSpPr>
        <p:spPr>
          <a:xfrm>
            <a:off x="10965815" y="5609590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33" name="Text 27"/>
          <p:cNvSpPr/>
          <p:nvPr/>
        </p:nvSpPr>
        <p:spPr>
          <a:xfrm>
            <a:off x="10965815" y="5609590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4" name="Shape 28"/>
          <p:cNvSpPr/>
          <p:nvPr/>
        </p:nvSpPr>
        <p:spPr>
          <a:xfrm>
            <a:off x="11165840" y="5609590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35" name="Text 29"/>
          <p:cNvSpPr/>
          <p:nvPr/>
        </p:nvSpPr>
        <p:spPr>
          <a:xfrm>
            <a:off x="11165840" y="5609590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6" name="Shape 30"/>
          <p:cNvSpPr/>
          <p:nvPr/>
        </p:nvSpPr>
        <p:spPr>
          <a:xfrm>
            <a:off x="523388" y="5746751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37" name="Text 31"/>
          <p:cNvSpPr/>
          <p:nvPr/>
        </p:nvSpPr>
        <p:spPr>
          <a:xfrm>
            <a:off x="523388" y="5746751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8" name="Shape 32"/>
          <p:cNvSpPr/>
          <p:nvPr/>
        </p:nvSpPr>
        <p:spPr>
          <a:xfrm>
            <a:off x="523388" y="5546725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39" name="Text 33"/>
          <p:cNvSpPr/>
          <p:nvPr/>
        </p:nvSpPr>
        <p:spPr>
          <a:xfrm>
            <a:off x="523388" y="5546725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0" name="Shape 34"/>
          <p:cNvSpPr/>
          <p:nvPr/>
        </p:nvSpPr>
        <p:spPr>
          <a:xfrm>
            <a:off x="523388" y="5346700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41" name="Text 35"/>
          <p:cNvSpPr/>
          <p:nvPr/>
        </p:nvSpPr>
        <p:spPr>
          <a:xfrm>
            <a:off x="523388" y="5346700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2" name="Shape 36"/>
          <p:cNvSpPr/>
          <p:nvPr/>
        </p:nvSpPr>
        <p:spPr>
          <a:xfrm>
            <a:off x="523388" y="5146676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43" name="Text 37"/>
          <p:cNvSpPr/>
          <p:nvPr/>
        </p:nvSpPr>
        <p:spPr>
          <a:xfrm>
            <a:off x="523388" y="5146676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4" name="Shape 38"/>
          <p:cNvSpPr/>
          <p:nvPr/>
        </p:nvSpPr>
        <p:spPr>
          <a:xfrm>
            <a:off x="523388" y="6539866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45" name="Text 39"/>
          <p:cNvSpPr/>
          <p:nvPr/>
        </p:nvSpPr>
        <p:spPr>
          <a:xfrm>
            <a:off x="523388" y="6539866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6" name="Shape 40"/>
          <p:cNvSpPr/>
          <p:nvPr/>
        </p:nvSpPr>
        <p:spPr>
          <a:xfrm>
            <a:off x="523388" y="6339841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47" name="Text 41"/>
          <p:cNvSpPr/>
          <p:nvPr/>
        </p:nvSpPr>
        <p:spPr>
          <a:xfrm>
            <a:off x="523388" y="6339841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8" name="Shape 42"/>
          <p:cNvSpPr/>
          <p:nvPr/>
        </p:nvSpPr>
        <p:spPr>
          <a:xfrm>
            <a:off x="523388" y="6139816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49" name="Text 43"/>
          <p:cNvSpPr/>
          <p:nvPr/>
        </p:nvSpPr>
        <p:spPr>
          <a:xfrm>
            <a:off x="523388" y="6139816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0" name="Shape 44"/>
          <p:cNvSpPr/>
          <p:nvPr/>
        </p:nvSpPr>
        <p:spPr>
          <a:xfrm>
            <a:off x="523388" y="5939792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51" name="Text 45"/>
          <p:cNvSpPr/>
          <p:nvPr/>
        </p:nvSpPr>
        <p:spPr>
          <a:xfrm>
            <a:off x="523388" y="5939792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2" name="Shape 46"/>
          <p:cNvSpPr/>
          <p:nvPr/>
        </p:nvSpPr>
        <p:spPr>
          <a:xfrm>
            <a:off x="11468678" y="3041866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53" name="Text 47"/>
          <p:cNvSpPr/>
          <p:nvPr/>
        </p:nvSpPr>
        <p:spPr>
          <a:xfrm>
            <a:off x="11468678" y="3041866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4" name="Shape 48"/>
          <p:cNvSpPr/>
          <p:nvPr/>
        </p:nvSpPr>
        <p:spPr>
          <a:xfrm>
            <a:off x="11468678" y="2841841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55" name="Text 49"/>
          <p:cNvSpPr/>
          <p:nvPr/>
        </p:nvSpPr>
        <p:spPr>
          <a:xfrm>
            <a:off x="11468678" y="2841841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6" name="Shape 50"/>
          <p:cNvSpPr/>
          <p:nvPr/>
        </p:nvSpPr>
        <p:spPr>
          <a:xfrm>
            <a:off x="11468678" y="2641816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57" name="Text 51"/>
          <p:cNvSpPr/>
          <p:nvPr/>
        </p:nvSpPr>
        <p:spPr>
          <a:xfrm>
            <a:off x="11468678" y="2641816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8" name="Shape 52"/>
          <p:cNvSpPr/>
          <p:nvPr/>
        </p:nvSpPr>
        <p:spPr>
          <a:xfrm>
            <a:off x="11468678" y="2441792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59" name="Text 53"/>
          <p:cNvSpPr/>
          <p:nvPr/>
        </p:nvSpPr>
        <p:spPr>
          <a:xfrm>
            <a:off x="11468678" y="2441792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0" name="Shape 54"/>
          <p:cNvSpPr/>
          <p:nvPr/>
        </p:nvSpPr>
        <p:spPr>
          <a:xfrm>
            <a:off x="11468678" y="3834983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61" name="Text 55"/>
          <p:cNvSpPr/>
          <p:nvPr/>
        </p:nvSpPr>
        <p:spPr>
          <a:xfrm>
            <a:off x="11468678" y="3834983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2" name="Shape 56"/>
          <p:cNvSpPr/>
          <p:nvPr/>
        </p:nvSpPr>
        <p:spPr>
          <a:xfrm>
            <a:off x="11468678" y="3634957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63" name="Text 57"/>
          <p:cNvSpPr/>
          <p:nvPr/>
        </p:nvSpPr>
        <p:spPr>
          <a:xfrm>
            <a:off x="11468678" y="3634957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4" name="Shape 58"/>
          <p:cNvSpPr/>
          <p:nvPr/>
        </p:nvSpPr>
        <p:spPr>
          <a:xfrm>
            <a:off x="11468678" y="3434932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65" name="Text 59"/>
          <p:cNvSpPr/>
          <p:nvPr/>
        </p:nvSpPr>
        <p:spPr>
          <a:xfrm>
            <a:off x="11468678" y="3434932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6" name="Shape 60"/>
          <p:cNvSpPr/>
          <p:nvPr/>
        </p:nvSpPr>
        <p:spPr>
          <a:xfrm>
            <a:off x="11468678" y="3234908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67" name="Text 61"/>
          <p:cNvSpPr/>
          <p:nvPr/>
        </p:nvSpPr>
        <p:spPr>
          <a:xfrm>
            <a:off x="11468678" y="3234908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gradFill flip="none" rotWithShape="0">
          <a:gsLst>
            <a:gs pos="0">
              <a:srgbClr val="FFF2C6"/>
            </a:gs>
            <a:gs pos="47000">
              <a:srgbClr val="D8E1FD"/>
            </a:gs>
            <a:gs pos="78000">
              <a:srgbClr val="C7D5FC"/>
            </a:gs>
            <a:gs pos="100000">
              <a:srgbClr val="FDF8CB"/>
            </a:gs>
          </a:gsLst>
          <a:lin ang="2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4:38-d2nf8lh8bjvh7rlj0ae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8399" y="517692"/>
            <a:ext cx="7251700" cy="634030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048502" y="2308860"/>
            <a:ext cx="4599086" cy="393954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5000" dirty="0">
                <a:solidFill>
                  <a:srgbClr val="7F9CD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797560" y="1932305"/>
            <a:ext cx="10755630" cy="119888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6D7AA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Goals &amp; Timing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731049" y="856006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6" name="Text 3"/>
          <p:cNvSpPr/>
          <p:nvPr/>
        </p:nvSpPr>
        <p:spPr>
          <a:xfrm>
            <a:off x="731049" y="856006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931074" y="856006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8" name="Text 5"/>
          <p:cNvSpPr/>
          <p:nvPr/>
        </p:nvSpPr>
        <p:spPr>
          <a:xfrm>
            <a:off x="931074" y="856006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1131099" y="856006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0" name="Text 7"/>
          <p:cNvSpPr/>
          <p:nvPr/>
        </p:nvSpPr>
        <p:spPr>
          <a:xfrm>
            <a:off x="1131099" y="856006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1331124" y="856006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2" name="Text 9"/>
          <p:cNvSpPr/>
          <p:nvPr/>
        </p:nvSpPr>
        <p:spPr>
          <a:xfrm>
            <a:off x="1331124" y="856006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527687" y="1596530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4" name="Text 11"/>
          <p:cNvSpPr/>
          <p:nvPr/>
        </p:nvSpPr>
        <p:spPr>
          <a:xfrm>
            <a:off x="527687" y="1596530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527687" y="1396504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6" name="Text 13"/>
          <p:cNvSpPr/>
          <p:nvPr/>
        </p:nvSpPr>
        <p:spPr>
          <a:xfrm>
            <a:off x="527687" y="1396504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>
            <a:off x="527687" y="1196479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8" name="Text 15"/>
          <p:cNvSpPr/>
          <p:nvPr/>
        </p:nvSpPr>
        <p:spPr>
          <a:xfrm>
            <a:off x="527687" y="1196479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9" name="Shape 16"/>
          <p:cNvSpPr/>
          <p:nvPr/>
        </p:nvSpPr>
        <p:spPr>
          <a:xfrm>
            <a:off x="527687" y="996455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20" name="Text 17"/>
          <p:cNvSpPr/>
          <p:nvPr/>
        </p:nvSpPr>
        <p:spPr>
          <a:xfrm>
            <a:off x="527687" y="996455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21" name="Image 1" descr="https://kimi-img.moonshot.cn/pub/slides/slides_tmpl/image/25-08-27-20:04:34-d2nf8kh8bjvh7rlj0a80.png"/>
          <p:cNvPicPr>
            <a:picLocks noChangeAspect="1"/>
          </p:cNvPicPr>
          <p:nvPr/>
        </p:nvPicPr>
        <p:blipFill>
          <a:blip r:embed="rId4">
            <a:alphaModFix amt="59000"/>
          </a:blip>
          <a:stretch>
            <a:fillRect/>
          </a:stretch>
        </p:blipFill>
        <p:spPr>
          <a:xfrm>
            <a:off x="5131435" y="330200"/>
            <a:ext cx="7048500" cy="6197600"/>
          </a:xfrm>
          <a:prstGeom prst="rect">
            <a:avLst/>
          </a:prstGeom>
        </p:spPr>
      </p:pic>
      <p:pic>
        <p:nvPicPr>
          <p:cNvPr id="22" name="Image 2" descr="https://kimi-img.moonshot.cn/pub/slides/slides_tmpl/image/25-08-27-20:04:33-d2nf8k98bjvh7rlj0a7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797300"/>
            <a:ext cx="5143500" cy="3060700"/>
          </a:xfrm>
          <a:prstGeom prst="rect">
            <a:avLst/>
          </a:prstGeom>
        </p:spPr>
      </p:pic>
      <p:pic>
        <p:nvPicPr>
          <p:cNvPr id="23" name="Image 3" descr="https://kimi-img.moonshot.cn/pub/slides/slides_tmpl/image/25-08-27-20:04:32-d2nf8k18bjvh7rlj0a5g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2445" y="4587240"/>
            <a:ext cx="152400" cy="1524000"/>
          </a:xfrm>
          <a:prstGeom prst="rect">
            <a:avLst/>
          </a:prstGeom>
        </p:spPr>
      </p:pic>
      <p:pic>
        <p:nvPicPr>
          <p:cNvPr id="24" name="Image 4" descr="https://kimi-img.moonshot.cn/pub/slides/slides_tmpl/image/25-08-27-20:04:32-d2nf8k18bjvh7rlj0a60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11275" y="3907257"/>
            <a:ext cx="1320800" cy="1371600"/>
          </a:xfrm>
          <a:prstGeom prst="rect">
            <a:avLst/>
          </a:prstGeom>
        </p:spPr>
      </p:pic>
      <p:pic>
        <p:nvPicPr>
          <p:cNvPr id="25" name="Image 5" descr="https://kimi-img.moonshot.cn/pub/slides/slides_tmpl/image/25-08-27-20:04:32-d2nf8k18bjvh7rlj0a6g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70172" y="1111250"/>
            <a:ext cx="983056" cy="907962"/>
          </a:xfrm>
          <a:prstGeom prst="rect">
            <a:avLst/>
          </a:prstGeom>
        </p:spPr>
      </p:pic>
      <p:sp>
        <p:nvSpPr>
          <p:cNvPr id="26" name="Shape 18"/>
          <p:cNvSpPr/>
          <p:nvPr/>
        </p:nvSpPr>
        <p:spPr>
          <a:xfrm>
            <a:off x="1101725" y="3958057"/>
            <a:ext cx="539750" cy="508001"/>
          </a:xfrm>
          <a:prstGeom prst="ellipse">
            <a:avLst/>
          </a:prstGeom>
          <a:solidFill>
            <a:srgbClr val="B2C4FF"/>
          </a:solidFill>
          <a:ln/>
        </p:spPr>
      </p:sp>
      <p:sp>
        <p:nvSpPr>
          <p:cNvPr id="27" name="Text 19"/>
          <p:cNvSpPr/>
          <p:nvPr/>
        </p:nvSpPr>
        <p:spPr>
          <a:xfrm>
            <a:off x="1101725" y="3958057"/>
            <a:ext cx="539750" cy="50800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28" name="Image 6" descr="https://kimi-img.moonshot.cn/pub/slides/slides_tmpl/image/25-08-27-20:04:32-d2nf8k18bjvh7rlj0a60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87651" y="1515914"/>
            <a:ext cx="731154" cy="67603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gradFill flip="none" rotWithShape="0">
          <a:gsLst>
            <a:gs pos="0">
              <a:srgbClr val="D8E1FD"/>
            </a:gs>
            <a:gs pos="14000">
              <a:srgbClr val="C7D5FC"/>
            </a:gs>
            <a:gs pos="44000">
              <a:srgbClr val="FFF8DF"/>
            </a:gs>
            <a:gs pos="100000">
              <a:srgbClr val="D8E1FD"/>
            </a:gs>
          </a:gsLst>
          <a:lin ang="30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315833" y="465368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3" name="Text 1"/>
          <p:cNvSpPr/>
          <p:nvPr/>
        </p:nvSpPr>
        <p:spPr>
          <a:xfrm>
            <a:off x="7315833" y="465368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7515858" y="465368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5" name="Text 3"/>
          <p:cNvSpPr/>
          <p:nvPr/>
        </p:nvSpPr>
        <p:spPr>
          <a:xfrm>
            <a:off x="7515858" y="465368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7715883" y="465368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7" name="Text 5"/>
          <p:cNvSpPr/>
          <p:nvPr/>
        </p:nvSpPr>
        <p:spPr>
          <a:xfrm>
            <a:off x="7715883" y="465368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7915908" y="465368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9" name="Text 7"/>
          <p:cNvSpPr/>
          <p:nvPr/>
        </p:nvSpPr>
        <p:spPr>
          <a:xfrm>
            <a:off x="7915908" y="465368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7108189" y="1198794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1" name="Text 9"/>
          <p:cNvSpPr/>
          <p:nvPr/>
        </p:nvSpPr>
        <p:spPr>
          <a:xfrm>
            <a:off x="7108189" y="1198794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7108189" y="998768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3" name="Text 11"/>
          <p:cNvSpPr/>
          <p:nvPr/>
        </p:nvSpPr>
        <p:spPr>
          <a:xfrm>
            <a:off x="7108189" y="998768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7108189" y="798743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5" name="Text 13"/>
          <p:cNvSpPr/>
          <p:nvPr/>
        </p:nvSpPr>
        <p:spPr>
          <a:xfrm>
            <a:off x="7108189" y="798743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7108189" y="598719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7" name="Text 15"/>
          <p:cNvSpPr/>
          <p:nvPr/>
        </p:nvSpPr>
        <p:spPr>
          <a:xfrm>
            <a:off x="7108189" y="598719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7364095" y="681990"/>
            <a:ext cx="3831590" cy="195008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just">
              <a:lnSpc>
                <a:spcPct val="100000"/>
              </a:lnSpc>
            </a:pPr>
            <a:r>
              <a:rPr lang="en-US" sz="24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Session Goals &amp; Agenda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3281620" y="2525339"/>
            <a:ext cx="200024" cy="212992"/>
          </a:xfrm>
          <a:prstGeom prst="ellipse">
            <a:avLst/>
          </a:prstGeom>
          <a:solidFill>
            <a:srgbClr val="000000">
              <a:alpha val="0"/>
            </a:srgbClr>
          </a:solidFill>
          <a:ln w="41275">
            <a:solidFill>
              <a:srgbClr val="FFFFFF"/>
            </a:solidFill>
            <a:prstDash val="solid"/>
          </a:ln>
        </p:spPr>
      </p:sp>
      <p:sp>
        <p:nvSpPr>
          <p:cNvPr id="20" name="Text 18"/>
          <p:cNvSpPr/>
          <p:nvPr/>
        </p:nvSpPr>
        <p:spPr>
          <a:xfrm>
            <a:off x="3281620" y="2525339"/>
            <a:ext cx="200024" cy="212992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3348410" y="2565877"/>
            <a:ext cx="120259" cy="131914"/>
          </a:xfrm>
          <a:prstGeom prst="ellipse">
            <a:avLst/>
          </a:prstGeom>
          <a:solidFill>
            <a:srgbClr val="C1CEF6"/>
          </a:solidFill>
          <a:ln/>
        </p:spPr>
      </p:sp>
      <p:sp>
        <p:nvSpPr>
          <p:cNvPr id="22" name="Text 20"/>
          <p:cNvSpPr/>
          <p:nvPr/>
        </p:nvSpPr>
        <p:spPr>
          <a:xfrm>
            <a:off x="3348410" y="2565877"/>
            <a:ext cx="120259" cy="13191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7435389" y="2522765"/>
            <a:ext cx="228803" cy="212992"/>
          </a:xfrm>
          <a:prstGeom prst="ellipse">
            <a:avLst/>
          </a:prstGeom>
          <a:solidFill>
            <a:srgbClr val="000000">
              <a:alpha val="0"/>
            </a:srgbClr>
          </a:solidFill>
          <a:ln w="41275">
            <a:solidFill>
              <a:srgbClr val="FFFFFF"/>
            </a:solidFill>
            <a:prstDash val="solid"/>
          </a:ln>
        </p:spPr>
      </p:sp>
      <p:sp>
        <p:nvSpPr>
          <p:cNvPr id="24" name="Text 22"/>
          <p:cNvSpPr/>
          <p:nvPr/>
        </p:nvSpPr>
        <p:spPr>
          <a:xfrm>
            <a:off x="7435389" y="2522765"/>
            <a:ext cx="228803" cy="212992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7511788" y="2563303"/>
            <a:ext cx="137562" cy="131914"/>
          </a:xfrm>
          <a:prstGeom prst="ellipse">
            <a:avLst/>
          </a:prstGeom>
          <a:solidFill>
            <a:srgbClr val="C1CEF6"/>
          </a:solidFill>
          <a:ln/>
        </p:spPr>
      </p:sp>
      <p:sp>
        <p:nvSpPr>
          <p:cNvPr id="26" name="Text 24"/>
          <p:cNvSpPr/>
          <p:nvPr/>
        </p:nvSpPr>
        <p:spPr>
          <a:xfrm>
            <a:off x="7511788" y="2563303"/>
            <a:ext cx="137562" cy="13191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27" name="Image 0" descr="https://kimi-img.moonshot.cn/pub/slides/slides_tmpl/image/25-08-27-20:04:46-d2nf8nh8bjvh7rlj0av0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1234" y="21455"/>
            <a:ext cx="3039979" cy="2192535"/>
          </a:xfrm>
          <a:prstGeom prst="rect">
            <a:avLst/>
          </a:prstGeom>
        </p:spPr>
      </p:pic>
      <p:pic>
        <p:nvPicPr>
          <p:cNvPr id="28" name="Image 1" descr="https://kimi-img.moonshot.cn/pub/slides/slides_tmpl/image/25-08-27-20:04:47-d2nf8np8bjvh7rlj0b00.jpe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346909"/>
            <a:ext cx="3039978" cy="2060067"/>
          </a:xfrm>
          <a:prstGeom prst="rect">
            <a:avLst/>
          </a:prstGeom>
        </p:spPr>
      </p:pic>
      <p:pic>
        <p:nvPicPr>
          <p:cNvPr id="29" name="Image 2" descr="https://kimi-img.moonshot.cn/pub/slides/slides_tmpl/image/25-08-27-20:04:47-d2nf8np8bjvh7rlj0b10.jpe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9358" y="43920"/>
            <a:ext cx="3541163" cy="2192535"/>
          </a:xfrm>
          <a:prstGeom prst="rect">
            <a:avLst/>
          </a:prstGeom>
        </p:spPr>
      </p:pic>
      <p:sp>
        <p:nvSpPr>
          <p:cNvPr id="30" name="Shape 25"/>
          <p:cNvSpPr/>
          <p:nvPr/>
        </p:nvSpPr>
        <p:spPr>
          <a:xfrm>
            <a:off x="490795" y="4717359"/>
            <a:ext cx="200024" cy="212992"/>
          </a:xfrm>
          <a:prstGeom prst="ellipse">
            <a:avLst/>
          </a:prstGeom>
          <a:solidFill>
            <a:srgbClr val="000000">
              <a:alpha val="0"/>
            </a:srgbClr>
          </a:solidFill>
          <a:ln w="41275">
            <a:solidFill>
              <a:srgbClr val="FFFFFF"/>
            </a:solidFill>
            <a:prstDash val="solid"/>
          </a:ln>
        </p:spPr>
      </p:sp>
      <p:sp>
        <p:nvSpPr>
          <p:cNvPr id="31" name="Text 26"/>
          <p:cNvSpPr/>
          <p:nvPr/>
        </p:nvSpPr>
        <p:spPr>
          <a:xfrm>
            <a:off x="490795" y="4717359"/>
            <a:ext cx="200024" cy="212992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2" name="Shape 27"/>
          <p:cNvSpPr/>
          <p:nvPr/>
        </p:nvSpPr>
        <p:spPr>
          <a:xfrm>
            <a:off x="557585" y="4757897"/>
            <a:ext cx="120259" cy="131914"/>
          </a:xfrm>
          <a:prstGeom prst="ellipse">
            <a:avLst/>
          </a:prstGeom>
          <a:solidFill>
            <a:srgbClr val="C1CEF6"/>
          </a:solidFill>
          <a:ln/>
        </p:spPr>
      </p:sp>
      <p:sp>
        <p:nvSpPr>
          <p:cNvPr id="33" name="Text 28"/>
          <p:cNvSpPr/>
          <p:nvPr/>
        </p:nvSpPr>
        <p:spPr>
          <a:xfrm>
            <a:off x="557585" y="4757897"/>
            <a:ext cx="120259" cy="13191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4" name="Shape 29"/>
          <p:cNvSpPr/>
          <p:nvPr/>
        </p:nvSpPr>
        <p:spPr>
          <a:xfrm>
            <a:off x="6246034" y="4735740"/>
            <a:ext cx="228803" cy="212992"/>
          </a:xfrm>
          <a:prstGeom prst="ellipse">
            <a:avLst/>
          </a:prstGeom>
          <a:solidFill>
            <a:srgbClr val="000000">
              <a:alpha val="0"/>
            </a:srgbClr>
          </a:solidFill>
          <a:ln w="41275">
            <a:solidFill>
              <a:srgbClr val="FFFFFF"/>
            </a:solidFill>
            <a:prstDash val="solid"/>
          </a:ln>
        </p:spPr>
      </p:sp>
      <p:sp>
        <p:nvSpPr>
          <p:cNvPr id="35" name="Text 30"/>
          <p:cNvSpPr/>
          <p:nvPr/>
        </p:nvSpPr>
        <p:spPr>
          <a:xfrm>
            <a:off x="6246034" y="4735740"/>
            <a:ext cx="228803" cy="212992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6" name="Shape 31"/>
          <p:cNvSpPr/>
          <p:nvPr/>
        </p:nvSpPr>
        <p:spPr>
          <a:xfrm>
            <a:off x="6322433" y="4776278"/>
            <a:ext cx="137562" cy="131914"/>
          </a:xfrm>
          <a:prstGeom prst="ellipse">
            <a:avLst/>
          </a:prstGeom>
          <a:solidFill>
            <a:srgbClr val="C1CEF6"/>
          </a:solidFill>
          <a:ln/>
        </p:spPr>
      </p:sp>
      <p:sp>
        <p:nvSpPr>
          <p:cNvPr id="37" name="Text 32"/>
          <p:cNvSpPr/>
          <p:nvPr/>
        </p:nvSpPr>
        <p:spPr>
          <a:xfrm>
            <a:off x="6322433" y="4776278"/>
            <a:ext cx="137562" cy="13191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8" name="Text 33"/>
          <p:cNvSpPr/>
          <p:nvPr/>
        </p:nvSpPr>
        <p:spPr>
          <a:xfrm>
            <a:off x="3490595" y="2441575"/>
            <a:ext cx="3649980" cy="67564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8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Fundamentals</a:t>
            </a:r>
            <a:endParaRPr lang="en-US" sz="1600" dirty="0"/>
          </a:p>
        </p:txBody>
      </p:sp>
      <p:sp>
        <p:nvSpPr>
          <p:cNvPr id="39" name="Text 34"/>
          <p:cNvSpPr/>
          <p:nvPr/>
        </p:nvSpPr>
        <p:spPr>
          <a:xfrm>
            <a:off x="3509645" y="2930208"/>
            <a:ext cx="3696335" cy="13836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By the end of the session, learners should understand Django fundamentals and the MVT architecture, setting a strong foundation for the rest of the course.</a:t>
            </a:r>
            <a:endParaRPr lang="en-US" sz="1600" dirty="0"/>
          </a:p>
        </p:txBody>
      </p:sp>
      <p:sp>
        <p:nvSpPr>
          <p:cNvPr id="40" name="Text 35"/>
          <p:cNvSpPr/>
          <p:nvPr/>
        </p:nvSpPr>
        <p:spPr>
          <a:xfrm>
            <a:off x="699770" y="4633595"/>
            <a:ext cx="4378325" cy="67564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8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Environment Setup</a:t>
            </a:r>
            <a:endParaRPr lang="en-US" sz="1600" dirty="0"/>
          </a:p>
        </p:txBody>
      </p:sp>
      <p:sp>
        <p:nvSpPr>
          <p:cNvPr id="41" name="Text 36"/>
          <p:cNvSpPr/>
          <p:nvPr/>
        </p:nvSpPr>
        <p:spPr>
          <a:xfrm>
            <a:off x="718820" y="5039995"/>
            <a:ext cx="4378960" cy="11684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Learners will set up a functioning Django environment, including creating a virtual environment and installing Django, ensuring they have a clean workspace for development.</a:t>
            </a:r>
            <a:endParaRPr lang="en-US" sz="1600" dirty="0"/>
          </a:p>
        </p:txBody>
      </p:sp>
      <p:sp>
        <p:nvSpPr>
          <p:cNvPr id="42" name="Text 37"/>
          <p:cNvSpPr/>
          <p:nvPr/>
        </p:nvSpPr>
        <p:spPr>
          <a:xfrm>
            <a:off x="7723505" y="2443480"/>
            <a:ext cx="4273550" cy="67564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8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Project and App Creation</a:t>
            </a:r>
            <a:endParaRPr lang="en-US" sz="1600" dirty="0"/>
          </a:p>
        </p:txBody>
      </p:sp>
      <p:sp>
        <p:nvSpPr>
          <p:cNvPr id="43" name="Text 38"/>
          <p:cNvSpPr/>
          <p:nvPr/>
        </p:nvSpPr>
        <p:spPr>
          <a:xfrm>
            <a:off x="7734935" y="2929573"/>
            <a:ext cx="3825240" cy="13836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Participants will create a Django project and an app within it, learning the structure and components of a Django project, such as settings.py and urls.py.</a:t>
            </a:r>
            <a:endParaRPr lang="en-US" sz="1600" dirty="0"/>
          </a:p>
        </p:txBody>
      </p:sp>
      <p:sp>
        <p:nvSpPr>
          <p:cNvPr id="44" name="Text 39"/>
          <p:cNvSpPr/>
          <p:nvPr/>
        </p:nvSpPr>
        <p:spPr>
          <a:xfrm>
            <a:off x="6534150" y="4656455"/>
            <a:ext cx="5025390" cy="67564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8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Views, Routes, and Templates</a:t>
            </a:r>
            <a:endParaRPr lang="en-US" sz="1600" dirty="0"/>
          </a:p>
        </p:txBody>
      </p:sp>
      <p:sp>
        <p:nvSpPr>
          <p:cNvPr id="45" name="Text 40"/>
          <p:cNvSpPr/>
          <p:nvPr/>
        </p:nvSpPr>
        <p:spPr>
          <a:xfrm>
            <a:off x="6534150" y="5039360"/>
            <a:ext cx="5026025" cy="11684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Learners will build views, URL routes, and templates, and run the development server to see their work in action, completing a full cycle of Django development.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gradFill flip="none" rotWithShape="0">
          <a:gsLst>
            <a:gs pos="0">
              <a:srgbClr val="FFF2C6"/>
            </a:gs>
            <a:gs pos="51000">
              <a:srgbClr val="D8E1FD"/>
            </a:gs>
            <a:gs pos="83000">
              <a:srgbClr val="D8E1FD"/>
            </a:gs>
            <a:gs pos="99000">
              <a:srgbClr val="C7D5FC"/>
            </a:gs>
            <a:gs pos="100000">
              <a:srgbClr val="C7D5FC"/>
            </a:gs>
          </a:gsLst>
          <a:lin ang="78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4:43-d2nf8mp8bjvh7rlj0ao0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6611"/>
            <a:ext cx="51435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5939718" y="323676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4" name="Text 1"/>
          <p:cNvSpPr/>
          <p:nvPr/>
        </p:nvSpPr>
        <p:spPr>
          <a:xfrm>
            <a:off x="5939718" y="323676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6139743" y="323676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6" name="Text 3"/>
          <p:cNvSpPr/>
          <p:nvPr/>
        </p:nvSpPr>
        <p:spPr>
          <a:xfrm>
            <a:off x="6139743" y="323676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6339768" y="323676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8" name="Text 5"/>
          <p:cNvSpPr/>
          <p:nvPr/>
        </p:nvSpPr>
        <p:spPr>
          <a:xfrm>
            <a:off x="6339768" y="323676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6539793" y="323676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0" name="Text 7"/>
          <p:cNvSpPr/>
          <p:nvPr/>
        </p:nvSpPr>
        <p:spPr>
          <a:xfrm>
            <a:off x="6539793" y="323676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5736356" y="1064200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2" name="Text 9"/>
          <p:cNvSpPr/>
          <p:nvPr/>
        </p:nvSpPr>
        <p:spPr>
          <a:xfrm>
            <a:off x="5736356" y="1064200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5736356" y="864174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4" name="Text 11"/>
          <p:cNvSpPr/>
          <p:nvPr/>
        </p:nvSpPr>
        <p:spPr>
          <a:xfrm>
            <a:off x="5736356" y="864174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5736356" y="664149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6" name="Text 13"/>
          <p:cNvSpPr/>
          <p:nvPr/>
        </p:nvSpPr>
        <p:spPr>
          <a:xfrm>
            <a:off x="5736356" y="664149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>
            <a:off x="5736356" y="464125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8" name="Text 15"/>
          <p:cNvSpPr/>
          <p:nvPr/>
        </p:nvSpPr>
        <p:spPr>
          <a:xfrm>
            <a:off x="5736356" y="464125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9" name="Text 16"/>
          <p:cNvSpPr/>
          <p:nvPr/>
        </p:nvSpPr>
        <p:spPr>
          <a:xfrm>
            <a:off x="6004560" y="530225"/>
            <a:ext cx="5942330" cy="7778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just">
              <a:lnSpc>
                <a:spcPct val="100000"/>
              </a:lnSpc>
            </a:pPr>
            <a:r>
              <a:rPr lang="en-US" sz="24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Intro &amp; Industry Context</a:t>
            </a:r>
            <a:endParaRPr lang="en-US" sz="1600" dirty="0"/>
          </a:p>
        </p:txBody>
      </p:sp>
      <p:sp>
        <p:nvSpPr>
          <p:cNvPr id="20" name="Shape 17"/>
          <p:cNvSpPr/>
          <p:nvPr/>
        </p:nvSpPr>
        <p:spPr>
          <a:xfrm>
            <a:off x="5709664" y="4946665"/>
            <a:ext cx="228803" cy="212992"/>
          </a:xfrm>
          <a:prstGeom prst="ellipse">
            <a:avLst/>
          </a:prstGeom>
          <a:solidFill>
            <a:srgbClr val="000000">
              <a:alpha val="0"/>
            </a:srgbClr>
          </a:solidFill>
          <a:ln w="41275">
            <a:solidFill>
              <a:srgbClr val="FFFFFF"/>
            </a:solidFill>
            <a:prstDash val="solid"/>
          </a:ln>
        </p:spPr>
      </p:sp>
      <p:sp>
        <p:nvSpPr>
          <p:cNvPr id="21" name="Text 18"/>
          <p:cNvSpPr/>
          <p:nvPr/>
        </p:nvSpPr>
        <p:spPr>
          <a:xfrm>
            <a:off x="5709664" y="4946665"/>
            <a:ext cx="228803" cy="212992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2" name="Shape 19"/>
          <p:cNvSpPr/>
          <p:nvPr/>
        </p:nvSpPr>
        <p:spPr>
          <a:xfrm>
            <a:off x="5786063" y="4987203"/>
            <a:ext cx="137562" cy="131914"/>
          </a:xfrm>
          <a:prstGeom prst="ellipse">
            <a:avLst/>
          </a:prstGeom>
          <a:solidFill>
            <a:srgbClr val="C1CEF6"/>
          </a:solidFill>
          <a:ln/>
        </p:spPr>
      </p:sp>
      <p:sp>
        <p:nvSpPr>
          <p:cNvPr id="23" name="Text 20"/>
          <p:cNvSpPr/>
          <p:nvPr/>
        </p:nvSpPr>
        <p:spPr>
          <a:xfrm>
            <a:off x="5786063" y="4987203"/>
            <a:ext cx="137562" cy="13191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4" name="Shape 21"/>
          <p:cNvSpPr/>
          <p:nvPr/>
        </p:nvSpPr>
        <p:spPr>
          <a:xfrm>
            <a:off x="5709664" y="1477739"/>
            <a:ext cx="228803" cy="212992"/>
          </a:xfrm>
          <a:prstGeom prst="ellipse">
            <a:avLst/>
          </a:prstGeom>
          <a:solidFill>
            <a:srgbClr val="000000">
              <a:alpha val="0"/>
            </a:srgbClr>
          </a:solidFill>
          <a:ln w="41275">
            <a:solidFill>
              <a:srgbClr val="FFFFFF"/>
            </a:solidFill>
            <a:prstDash val="solid"/>
          </a:ln>
        </p:spPr>
      </p:sp>
      <p:sp>
        <p:nvSpPr>
          <p:cNvPr id="25" name="Text 22"/>
          <p:cNvSpPr/>
          <p:nvPr/>
        </p:nvSpPr>
        <p:spPr>
          <a:xfrm>
            <a:off x="5709664" y="1477739"/>
            <a:ext cx="228803" cy="212992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6" name="Shape 23"/>
          <p:cNvSpPr/>
          <p:nvPr/>
        </p:nvSpPr>
        <p:spPr>
          <a:xfrm>
            <a:off x="5786063" y="1518277"/>
            <a:ext cx="137562" cy="131914"/>
          </a:xfrm>
          <a:prstGeom prst="ellipse">
            <a:avLst/>
          </a:prstGeom>
          <a:solidFill>
            <a:srgbClr val="C1CEF6"/>
          </a:solidFill>
          <a:ln/>
        </p:spPr>
      </p:sp>
      <p:sp>
        <p:nvSpPr>
          <p:cNvPr id="27" name="Text 24"/>
          <p:cNvSpPr/>
          <p:nvPr/>
        </p:nvSpPr>
        <p:spPr>
          <a:xfrm>
            <a:off x="5786063" y="1518277"/>
            <a:ext cx="137562" cy="13191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8" name="Shape 25"/>
          <p:cNvSpPr/>
          <p:nvPr/>
        </p:nvSpPr>
        <p:spPr>
          <a:xfrm>
            <a:off x="5709664" y="3201496"/>
            <a:ext cx="228803" cy="212992"/>
          </a:xfrm>
          <a:prstGeom prst="ellipse">
            <a:avLst/>
          </a:prstGeom>
          <a:solidFill>
            <a:srgbClr val="000000">
              <a:alpha val="0"/>
            </a:srgbClr>
          </a:solidFill>
          <a:ln w="41275">
            <a:solidFill>
              <a:srgbClr val="FFFFFF"/>
            </a:solidFill>
            <a:prstDash val="solid"/>
          </a:ln>
        </p:spPr>
      </p:sp>
      <p:sp>
        <p:nvSpPr>
          <p:cNvPr id="29" name="Text 26"/>
          <p:cNvSpPr/>
          <p:nvPr/>
        </p:nvSpPr>
        <p:spPr>
          <a:xfrm>
            <a:off x="5709664" y="3201496"/>
            <a:ext cx="228803" cy="212992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0" name="Shape 27"/>
          <p:cNvSpPr/>
          <p:nvPr/>
        </p:nvSpPr>
        <p:spPr>
          <a:xfrm>
            <a:off x="5786063" y="3242034"/>
            <a:ext cx="137562" cy="131914"/>
          </a:xfrm>
          <a:prstGeom prst="ellipse">
            <a:avLst/>
          </a:prstGeom>
          <a:solidFill>
            <a:srgbClr val="C1CEF6"/>
          </a:solidFill>
          <a:ln/>
        </p:spPr>
      </p:sp>
      <p:sp>
        <p:nvSpPr>
          <p:cNvPr id="31" name="Text 28"/>
          <p:cNvSpPr/>
          <p:nvPr/>
        </p:nvSpPr>
        <p:spPr>
          <a:xfrm>
            <a:off x="5786063" y="3242034"/>
            <a:ext cx="137562" cy="13191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2" name="Text 29"/>
          <p:cNvSpPr/>
          <p:nvPr/>
        </p:nvSpPr>
        <p:spPr>
          <a:xfrm>
            <a:off x="6002020" y="1406525"/>
            <a:ext cx="5871845" cy="67564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8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Batteries-Included Framework</a:t>
            </a:r>
            <a:endParaRPr lang="en-US" sz="1600" dirty="0"/>
          </a:p>
        </p:txBody>
      </p:sp>
      <p:sp>
        <p:nvSpPr>
          <p:cNvPr id="33" name="Text 30"/>
          <p:cNvSpPr/>
          <p:nvPr/>
        </p:nvSpPr>
        <p:spPr>
          <a:xfrm>
            <a:off x="6000115" y="1852930"/>
            <a:ext cx="5942330" cy="10763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Django is known as a batteries-included framework, meaning it comes with many built-in features that simplify web development, reducing the need for third-party libraries.</a:t>
            </a:r>
            <a:endParaRPr lang="en-US" sz="1600" dirty="0"/>
          </a:p>
        </p:txBody>
      </p:sp>
      <p:sp>
        <p:nvSpPr>
          <p:cNvPr id="34" name="Text 31"/>
          <p:cNvSpPr/>
          <p:nvPr/>
        </p:nvSpPr>
        <p:spPr>
          <a:xfrm>
            <a:off x="6000115" y="3134995"/>
            <a:ext cx="5874385" cy="67564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8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Real-World Usage</a:t>
            </a:r>
            <a:endParaRPr lang="en-US" sz="1600" dirty="0"/>
          </a:p>
        </p:txBody>
      </p:sp>
      <p:sp>
        <p:nvSpPr>
          <p:cNvPr id="35" name="Text 32"/>
          <p:cNvSpPr/>
          <p:nvPr/>
        </p:nvSpPr>
        <p:spPr>
          <a:xfrm>
            <a:off x="5938520" y="3534410"/>
            <a:ext cx="5942330" cy="10763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Mention companies like Instagram and Pinterest that use Django, highlighting its scalability and reliability in handling large-scale applications.</a:t>
            </a:r>
            <a:endParaRPr lang="en-US" sz="1600" dirty="0"/>
          </a:p>
        </p:txBody>
      </p:sp>
      <p:sp>
        <p:nvSpPr>
          <p:cNvPr id="36" name="Text 33"/>
          <p:cNvSpPr/>
          <p:nvPr/>
        </p:nvSpPr>
        <p:spPr>
          <a:xfrm>
            <a:off x="6000115" y="4879975"/>
            <a:ext cx="5874385" cy="67564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8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Comparison to Other Frameworks</a:t>
            </a:r>
            <a:endParaRPr lang="en-US" sz="1600" dirty="0"/>
          </a:p>
        </p:txBody>
      </p:sp>
      <p:sp>
        <p:nvSpPr>
          <p:cNvPr id="37" name="Text 34"/>
          <p:cNvSpPr/>
          <p:nvPr/>
        </p:nvSpPr>
        <p:spPr>
          <a:xfrm>
            <a:off x="5938520" y="5279390"/>
            <a:ext cx="5942330" cy="10763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Compare Django’s structure to Flask or Node.js to give learners context, emphasizing Django’s focus on convention over configuration for rapid development.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gradFill flip="none" rotWithShape="0">
          <a:gsLst>
            <a:gs pos="0">
              <a:srgbClr val="FFF2C6"/>
            </a:gs>
            <a:gs pos="47000">
              <a:srgbClr val="D8E1FD"/>
            </a:gs>
            <a:gs pos="78000">
              <a:srgbClr val="C7D5FC"/>
            </a:gs>
            <a:gs pos="100000">
              <a:srgbClr val="FDF8CB"/>
            </a:gs>
          </a:gsLst>
          <a:lin ang="2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4:38-d2nf8lh8bjvh7rlj0ae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8399" y="517692"/>
            <a:ext cx="7251700" cy="634030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048502" y="2308860"/>
            <a:ext cx="4599086" cy="393954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5000" dirty="0">
                <a:solidFill>
                  <a:srgbClr val="7F9CD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797560" y="1932305"/>
            <a:ext cx="10755630" cy="119888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6D7AA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MVT &amp; Setup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731049" y="856006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6" name="Text 3"/>
          <p:cNvSpPr/>
          <p:nvPr/>
        </p:nvSpPr>
        <p:spPr>
          <a:xfrm>
            <a:off x="731049" y="856006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931074" y="856006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8" name="Text 5"/>
          <p:cNvSpPr/>
          <p:nvPr/>
        </p:nvSpPr>
        <p:spPr>
          <a:xfrm>
            <a:off x="931074" y="856006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1131099" y="856006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0" name="Text 7"/>
          <p:cNvSpPr/>
          <p:nvPr/>
        </p:nvSpPr>
        <p:spPr>
          <a:xfrm>
            <a:off x="1131099" y="856006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1331124" y="856006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2" name="Text 9"/>
          <p:cNvSpPr/>
          <p:nvPr/>
        </p:nvSpPr>
        <p:spPr>
          <a:xfrm>
            <a:off x="1331124" y="856006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527687" y="1596530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4" name="Text 11"/>
          <p:cNvSpPr/>
          <p:nvPr/>
        </p:nvSpPr>
        <p:spPr>
          <a:xfrm>
            <a:off x="527687" y="1596530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527687" y="1396504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6" name="Text 13"/>
          <p:cNvSpPr/>
          <p:nvPr/>
        </p:nvSpPr>
        <p:spPr>
          <a:xfrm>
            <a:off x="527687" y="1396504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>
            <a:off x="527687" y="1196479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8" name="Text 15"/>
          <p:cNvSpPr/>
          <p:nvPr/>
        </p:nvSpPr>
        <p:spPr>
          <a:xfrm>
            <a:off x="527687" y="1196479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9" name="Shape 16"/>
          <p:cNvSpPr/>
          <p:nvPr/>
        </p:nvSpPr>
        <p:spPr>
          <a:xfrm>
            <a:off x="527687" y="996455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20" name="Text 17"/>
          <p:cNvSpPr/>
          <p:nvPr/>
        </p:nvSpPr>
        <p:spPr>
          <a:xfrm>
            <a:off x="527687" y="996455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21" name="Image 1" descr="https://kimi-img.moonshot.cn/pub/slides/slides_tmpl/image/25-08-27-20:04:34-d2nf8kh8bjvh7rlj0a80.png"/>
          <p:cNvPicPr>
            <a:picLocks noChangeAspect="1"/>
          </p:cNvPicPr>
          <p:nvPr/>
        </p:nvPicPr>
        <p:blipFill>
          <a:blip r:embed="rId4">
            <a:alphaModFix amt="59000"/>
          </a:blip>
          <a:stretch>
            <a:fillRect/>
          </a:stretch>
        </p:blipFill>
        <p:spPr>
          <a:xfrm>
            <a:off x="5131435" y="330200"/>
            <a:ext cx="7048500" cy="6197600"/>
          </a:xfrm>
          <a:prstGeom prst="rect">
            <a:avLst/>
          </a:prstGeom>
        </p:spPr>
      </p:pic>
      <p:pic>
        <p:nvPicPr>
          <p:cNvPr id="22" name="Image 2" descr="https://kimi-img.moonshot.cn/pub/slides/slides_tmpl/image/25-08-27-20:04:33-d2nf8k98bjvh7rlj0a7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797300"/>
            <a:ext cx="5143500" cy="3060700"/>
          </a:xfrm>
          <a:prstGeom prst="rect">
            <a:avLst/>
          </a:prstGeom>
        </p:spPr>
      </p:pic>
      <p:pic>
        <p:nvPicPr>
          <p:cNvPr id="23" name="Image 3" descr="https://kimi-img.moonshot.cn/pub/slides/slides_tmpl/image/25-08-27-20:04:32-d2nf8k18bjvh7rlj0a5g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2445" y="4587240"/>
            <a:ext cx="152400" cy="1524000"/>
          </a:xfrm>
          <a:prstGeom prst="rect">
            <a:avLst/>
          </a:prstGeom>
        </p:spPr>
      </p:pic>
      <p:pic>
        <p:nvPicPr>
          <p:cNvPr id="24" name="Image 4" descr="https://kimi-img.moonshot.cn/pub/slides/slides_tmpl/image/25-08-27-20:04:32-d2nf8k18bjvh7rlj0a60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11275" y="3907257"/>
            <a:ext cx="1320800" cy="1371600"/>
          </a:xfrm>
          <a:prstGeom prst="rect">
            <a:avLst/>
          </a:prstGeom>
        </p:spPr>
      </p:pic>
      <p:pic>
        <p:nvPicPr>
          <p:cNvPr id="25" name="Image 5" descr="https://kimi-img.moonshot.cn/pub/slides/slides_tmpl/image/25-08-27-20:04:32-d2nf8k18bjvh7rlj0a6g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70172" y="1111250"/>
            <a:ext cx="983056" cy="907962"/>
          </a:xfrm>
          <a:prstGeom prst="rect">
            <a:avLst/>
          </a:prstGeom>
        </p:spPr>
      </p:pic>
      <p:sp>
        <p:nvSpPr>
          <p:cNvPr id="26" name="Shape 18"/>
          <p:cNvSpPr/>
          <p:nvPr/>
        </p:nvSpPr>
        <p:spPr>
          <a:xfrm>
            <a:off x="1101725" y="3958057"/>
            <a:ext cx="539750" cy="508001"/>
          </a:xfrm>
          <a:prstGeom prst="ellipse">
            <a:avLst/>
          </a:prstGeom>
          <a:solidFill>
            <a:srgbClr val="B2C4FF"/>
          </a:solidFill>
          <a:ln/>
        </p:spPr>
      </p:sp>
      <p:sp>
        <p:nvSpPr>
          <p:cNvPr id="27" name="Text 19"/>
          <p:cNvSpPr/>
          <p:nvPr/>
        </p:nvSpPr>
        <p:spPr>
          <a:xfrm>
            <a:off x="1101725" y="3958057"/>
            <a:ext cx="539750" cy="50800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28" name="Image 6" descr="https://kimi-img.moonshot.cn/pub/slides/slides_tmpl/image/25-08-27-20:04:32-d2nf8k18bjvh7rlj0a60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87651" y="1515914"/>
            <a:ext cx="731154" cy="67603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gradFill flip="none" rotWithShape="0">
          <a:gsLst>
            <a:gs pos="0">
              <a:srgbClr val="FFF2C6"/>
            </a:gs>
            <a:gs pos="66000">
              <a:srgbClr val="D8E1FD"/>
            </a:gs>
            <a:gs pos="92000">
              <a:srgbClr val="C7D5FC"/>
            </a:gs>
            <a:gs pos="100000">
              <a:srgbClr val="A1D9F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623615" y="558828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3" name="Text 1"/>
          <p:cNvSpPr/>
          <p:nvPr/>
        </p:nvSpPr>
        <p:spPr>
          <a:xfrm>
            <a:off x="623615" y="558828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823640" y="558828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5" name="Text 3"/>
          <p:cNvSpPr/>
          <p:nvPr/>
        </p:nvSpPr>
        <p:spPr>
          <a:xfrm>
            <a:off x="823640" y="558828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1023665" y="558828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7" name="Text 5"/>
          <p:cNvSpPr/>
          <p:nvPr/>
        </p:nvSpPr>
        <p:spPr>
          <a:xfrm>
            <a:off x="1023665" y="558828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1223690" y="558828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9" name="Text 7"/>
          <p:cNvSpPr/>
          <p:nvPr/>
        </p:nvSpPr>
        <p:spPr>
          <a:xfrm>
            <a:off x="1223690" y="558828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420253" y="1299352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1" name="Text 9"/>
          <p:cNvSpPr/>
          <p:nvPr/>
        </p:nvSpPr>
        <p:spPr>
          <a:xfrm>
            <a:off x="420253" y="1299352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420253" y="1099326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3" name="Text 11"/>
          <p:cNvSpPr/>
          <p:nvPr/>
        </p:nvSpPr>
        <p:spPr>
          <a:xfrm>
            <a:off x="420253" y="1099326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420253" y="899301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5" name="Text 13"/>
          <p:cNvSpPr/>
          <p:nvPr/>
        </p:nvSpPr>
        <p:spPr>
          <a:xfrm>
            <a:off x="420253" y="899301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420253" y="699277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7" name="Text 15"/>
          <p:cNvSpPr/>
          <p:nvPr/>
        </p:nvSpPr>
        <p:spPr>
          <a:xfrm>
            <a:off x="420253" y="699277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674370" y="558800"/>
            <a:ext cx="5421630" cy="147066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algn="just">
              <a:lnSpc>
                <a:spcPct val="100000"/>
              </a:lnSpc>
            </a:pPr>
            <a:r>
              <a:rPr lang="en-US" sz="28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MVT Flow Explained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746289" y="2055854"/>
            <a:ext cx="200024" cy="212992"/>
          </a:xfrm>
          <a:prstGeom prst="ellipse">
            <a:avLst/>
          </a:prstGeom>
          <a:solidFill>
            <a:srgbClr val="000000">
              <a:alpha val="0"/>
            </a:srgbClr>
          </a:solidFill>
          <a:ln w="41275">
            <a:solidFill>
              <a:srgbClr val="FFFFFF"/>
            </a:solidFill>
            <a:prstDash val="solid"/>
          </a:ln>
        </p:spPr>
      </p:sp>
      <p:sp>
        <p:nvSpPr>
          <p:cNvPr id="20" name="Text 18"/>
          <p:cNvSpPr/>
          <p:nvPr/>
        </p:nvSpPr>
        <p:spPr>
          <a:xfrm>
            <a:off x="746289" y="2055854"/>
            <a:ext cx="200024" cy="212992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813079" y="2096392"/>
            <a:ext cx="120259" cy="131914"/>
          </a:xfrm>
          <a:prstGeom prst="ellipse">
            <a:avLst/>
          </a:prstGeom>
          <a:solidFill>
            <a:srgbClr val="C1CEF6"/>
          </a:solidFill>
          <a:ln/>
        </p:spPr>
      </p:sp>
      <p:sp>
        <p:nvSpPr>
          <p:cNvPr id="22" name="Text 20"/>
          <p:cNvSpPr/>
          <p:nvPr/>
        </p:nvSpPr>
        <p:spPr>
          <a:xfrm>
            <a:off x="813079" y="2096392"/>
            <a:ext cx="120259" cy="13191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1115231" y="4503296"/>
            <a:ext cx="200024" cy="212992"/>
          </a:xfrm>
          <a:prstGeom prst="ellipse">
            <a:avLst/>
          </a:prstGeom>
          <a:solidFill>
            <a:srgbClr val="000000">
              <a:alpha val="0"/>
            </a:srgbClr>
          </a:solidFill>
          <a:ln w="41275">
            <a:solidFill>
              <a:srgbClr val="FFFFFF"/>
            </a:solidFill>
            <a:prstDash val="solid"/>
          </a:ln>
        </p:spPr>
      </p:sp>
      <p:sp>
        <p:nvSpPr>
          <p:cNvPr id="24" name="Text 22"/>
          <p:cNvSpPr/>
          <p:nvPr/>
        </p:nvSpPr>
        <p:spPr>
          <a:xfrm>
            <a:off x="1115231" y="4503296"/>
            <a:ext cx="200024" cy="212992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1182021" y="4543834"/>
            <a:ext cx="120259" cy="131914"/>
          </a:xfrm>
          <a:prstGeom prst="ellipse">
            <a:avLst/>
          </a:prstGeom>
          <a:solidFill>
            <a:srgbClr val="C1CEF6"/>
          </a:solidFill>
          <a:ln/>
        </p:spPr>
      </p:sp>
      <p:sp>
        <p:nvSpPr>
          <p:cNvPr id="26" name="Text 24"/>
          <p:cNvSpPr/>
          <p:nvPr/>
        </p:nvSpPr>
        <p:spPr>
          <a:xfrm>
            <a:off x="1182021" y="4543834"/>
            <a:ext cx="120259" cy="13191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27" name="Image 0" descr="https://kimi-img.moonshot.cn/pub/slides/slides_tmpl/image/25-08-27-20:04:39-d2nf8lp8bjvh7rlj0ai0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0"/>
            <a:ext cx="6204927" cy="6858000"/>
          </a:xfrm>
          <a:prstGeom prst="rect">
            <a:avLst/>
          </a:prstGeom>
        </p:spPr>
      </p:pic>
      <p:sp>
        <p:nvSpPr>
          <p:cNvPr id="28" name="Text 25"/>
          <p:cNvSpPr/>
          <p:nvPr/>
        </p:nvSpPr>
        <p:spPr>
          <a:xfrm>
            <a:off x="1010920" y="2128520"/>
            <a:ext cx="4563110" cy="42672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algn="just">
              <a:lnSpc>
                <a:spcPct val="100000"/>
              </a:lnSpc>
            </a:pPr>
            <a:r>
              <a:rPr lang="en-US" sz="18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MVT vs MVC</a:t>
            </a:r>
            <a:endParaRPr lang="en-US" sz="1600" dirty="0"/>
          </a:p>
        </p:txBody>
      </p:sp>
      <p:sp>
        <p:nvSpPr>
          <p:cNvPr id="29" name="Text 26"/>
          <p:cNvSpPr/>
          <p:nvPr/>
        </p:nvSpPr>
        <p:spPr>
          <a:xfrm>
            <a:off x="940435" y="2436495"/>
            <a:ext cx="4563110" cy="15684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Explain the MVT architecture, comparing it to the MVC pattern. Emphasize how Django handles controllers internally via middleware and routing, simplifying the development process.</a:t>
            </a:r>
            <a:endParaRPr lang="en-US" sz="1600" dirty="0"/>
          </a:p>
        </p:txBody>
      </p:sp>
      <p:sp>
        <p:nvSpPr>
          <p:cNvPr id="30" name="Text 27"/>
          <p:cNvSpPr/>
          <p:nvPr/>
        </p:nvSpPr>
        <p:spPr>
          <a:xfrm>
            <a:off x="1410335" y="4457700"/>
            <a:ext cx="4234180" cy="67564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8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Separation of Concerns</a:t>
            </a:r>
            <a:endParaRPr lang="en-US" sz="1600" dirty="0"/>
          </a:p>
        </p:txBody>
      </p:sp>
      <p:sp>
        <p:nvSpPr>
          <p:cNvPr id="31" name="Text 28"/>
          <p:cNvSpPr/>
          <p:nvPr/>
        </p:nvSpPr>
        <p:spPr>
          <a:xfrm>
            <a:off x="1276985" y="4647565"/>
            <a:ext cx="4672965" cy="170243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Highlight the importance of separation of concerns in MVT, where models handle data, views process logic, and templates manage presentation, ensuring code remains organized and maintainable.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gradFill flip="none" rotWithShape="0">
          <a:gsLst>
            <a:gs pos="0">
              <a:srgbClr val="B2C4FF"/>
            </a:gs>
            <a:gs pos="22000">
              <a:srgbClr val="C7D5FC"/>
            </a:gs>
            <a:gs pos="73000">
              <a:srgbClr val="FFF2C6"/>
            </a:gs>
            <a:gs pos="88000">
              <a:srgbClr val="D8E1FD"/>
            </a:gs>
            <a:gs pos="100000">
              <a:srgbClr val="D8E1FD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868710" y="68992"/>
            <a:ext cx="300155" cy="6789008"/>
          </a:xfrm>
          <a:prstGeom prst="rect">
            <a:avLst/>
          </a:prstGeom>
          <a:solidFill>
            <a:srgbClr val="D8E1FD"/>
          </a:solidFill>
          <a:ln/>
        </p:spPr>
      </p:sp>
      <p:sp>
        <p:nvSpPr>
          <p:cNvPr id="3" name="Text 1"/>
          <p:cNvSpPr/>
          <p:nvPr/>
        </p:nvSpPr>
        <p:spPr>
          <a:xfrm>
            <a:off x="7868710" y="68992"/>
            <a:ext cx="300155" cy="6789008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508962" y="413992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5" name="Text 3"/>
          <p:cNvSpPr/>
          <p:nvPr/>
        </p:nvSpPr>
        <p:spPr>
          <a:xfrm>
            <a:off x="508962" y="413992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708987" y="413992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7" name="Text 5"/>
          <p:cNvSpPr/>
          <p:nvPr/>
        </p:nvSpPr>
        <p:spPr>
          <a:xfrm>
            <a:off x="708987" y="413992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909012" y="413992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9" name="Text 7"/>
          <p:cNvSpPr/>
          <p:nvPr/>
        </p:nvSpPr>
        <p:spPr>
          <a:xfrm>
            <a:off x="909012" y="413992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1109037" y="413992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1" name="Text 9"/>
          <p:cNvSpPr/>
          <p:nvPr/>
        </p:nvSpPr>
        <p:spPr>
          <a:xfrm>
            <a:off x="1109037" y="413992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305600" y="1154516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3" name="Text 11"/>
          <p:cNvSpPr/>
          <p:nvPr/>
        </p:nvSpPr>
        <p:spPr>
          <a:xfrm>
            <a:off x="305600" y="1154516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305600" y="954490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5" name="Text 13"/>
          <p:cNvSpPr/>
          <p:nvPr/>
        </p:nvSpPr>
        <p:spPr>
          <a:xfrm>
            <a:off x="305600" y="954490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305600" y="754465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7" name="Text 15"/>
          <p:cNvSpPr/>
          <p:nvPr/>
        </p:nvSpPr>
        <p:spPr>
          <a:xfrm>
            <a:off x="305600" y="754465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305600" y="554441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9" name="Text 17"/>
          <p:cNvSpPr/>
          <p:nvPr/>
        </p:nvSpPr>
        <p:spPr>
          <a:xfrm>
            <a:off x="305600" y="554441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592455" y="630555"/>
            <a:ext cx="11024235" cy="14382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just">
              <a:lnSpc>
                <a:spcPct val="100000"/>
              </a:lnSpc>
            </a:pPr>
            <a:r>
              <a:rPr lang="en-US" sz="28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Virtual Environment Walkthrough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339877" y="4014928"/>
            <a:ext cx="228803" cy="212992"/>
          </a:xfrm>
          <a:prstGeom prst="ellipse">
            <a:avLst/>
          </a:prstGeom>
          <a:solidFill>
            <a:srgbClr val="000000">
              <a:alpha val="0"/>
            </a:srgbClr>
          </a:solidFill>
          <a:ln w="41275">
            <a:solidFill>
              <a:srgbClr val="FFFFFF"/>
            </a:solidFill>
            <a:prstDash val="solid"/>
          </a:ln>
        </p:spPr>
      </p:sp>
      <p:sp>
        <p:nvSpPr>
          <p:cNvPr id="22" name="Text 20"/>
          <p:cNvSpPr/>
          <p:nvPr/>
        </p:nvSpPr>
        <p:spPr>
          <a:xfrm>
            <a:off x="339877" y="4014928"/>
            <a:ext cx="228803" cy="212992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416276" y="4055466"/>
            <a:ext cx="137562" cy="131914"/>
          </a:xfrm>
          <a:prstGeom prst="ellipse">
            <a:avLst/>
          </a:prstGeom>
          <a:solidFill>
            <a:srgbClr val="C1CEF6"/>
          </a:solidFill>
          <a:ln/>
        </p:spPr>
      </p:sp>
      <p:sp>
        <p:nvSpPr>
          <p:cNvPr id="24" name="Text 22"/>
          <p:cNvSpPr/>
          <p:nvPr/>
        </p:nvSpPr>
        <p:spPr>
          <a:xfrm>
            <a:off x="416276" y="4055466"/>
            <a:ext cx="137562" cy="13191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25" name="Image 0" descr="https://kimi-img.moonshot.cn/pub/slides/slides_tmpl/image/25-08-27-20:04:46-d2nf8nh8bjvh7rlj0aug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514" y="1654149"/>
            <a:ext cx="2397686" cy="2191819"/>
          </a:xfrm>
          <a:prstGeom prst="rect">
            <a:avLst/>
          </a:prstGeom>
        </p:spPr>
      </p:pic>
      <p:pic>
        <p:nvPicPr>
          <p:cNvPr id="26" name="Image 1" descr="https://kimi-img.moonshot.cn/pub/slides/slides_tmpl/image/25-08-27-20:04:46-d2nf8nh8bjvh7rlj0au0.jpe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8652" y="1608057"/>
            <a:ext cx="2525035" cy="2234030"/>
          </a:xfrm>
          <a:prstGeom prst="rect">
            <a:avLst/>
          </a:prstGeom>
        </p:spPr>
      </p:pic>
      <p:pic>
        <p:nvPicPr>
          <p:cNvPr id="27" name="Image 2" descr="https://kimi-img.moonshot.cn/pub/slides/slides_tmpl/image/25-08-27-20:04:47-d2nf8np8bjvh7rlj0avg.jpe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0966" y="1654149"/>
            <a:ext cx="2397686" cy="2191818"/>
          </a:xfrm>
          <a:prstGeom prst="rect">
            <a:avLst/>
          </a:prstGeom>
        </p:spPr>
      </p:pic>
      <p:sp>
        <p:nvSpPr>
          <p:cNvPr id="28" name="Shape 23"/>
          <p:cNvSpPr/>
          <p:nvPr/>
        </p:nvSpPr>
        <p:spPr>
          <a:xfrm>
            <a:off x="8369467" y="1636820"/>
            <a:ext cx="228803" cy="212992"/>
          </a:xfrm>
          <a:prstGeom prst="ellipse">
            <a:avLst/>
          </a:prstGeom>
          <a:solidFill>
            <a:srgbClr val="000000">
              <a:alpha val="0"/>
            </a:srgbClr>
          </a:solidFill>
          <a:ln w="41275">
            <a:solidFill>
              <a:srgbClr val="FFFFFF"/>
            </a:solidFill>
            <a:prstDash val="solid"/>
          </a:ln>
        </p:spPr>
      </p:sp>
      <p:sp>
        <p:nvSpPr>
          <p:cNvPr id="29" name="Text 24"/>
          <p:cNvSpPr/>
          <p:nvPr/>
        </p:nvSpPr>
        <p:spPr>
          <a:xfrm>
            <a:off x="8369467" y="1636820"/>
            <a:ext cx="228803" cy="212992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0" name="Shape 25"/>
          <p:cNvSpPr/>
          <p:nvPr/>
        </p:nvSpPr>
        <p:spPr>
          <a:xfrm>
            <a:off x="8445866" y="1677358"/>
            <a:ext cx="137562" cy="131914"/>
          </a:xfrm>
          <a:prstGeom prst="ellipse">
            <a:avLst/>
          </a:prstGeom>
          <a:solidFill>
            <a:srgbClr val="C1CEF6"/>
          </a:solidFill>
          <a:ln/>
        </p:spPr>
      </p:sp>
      <p:sp>
        <p:nvSpPr>
          <p:cNvPr id="31" name="Text 26"/>
          <p:cNvSpPr/>
          <p:nvPr/>
        </p:nvSpPr>
        <p:spPr>
          <a:xfrm>
            <a:off x="8445866" y="1677358"/>
            <a:ext cx="137562" cy="13191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2" name="Shape 27"/>
          <p:cNvSpPr/>
          <p:nvPr/>
        </p:nvSpPr>
        <p:spPr>
          <a:xfrm>
            <a:off x="8309851" y="4197896"/>
            <a:ext cx="228803" cy="212992"/>
          </a:xfrm>
          <a:prstGeom prst="ellipse">
            <a:avLst/>
          </a:prstGeom>
          <a:solidFill>
            <a:srgbClr val="000000">
              <a:alpha val="0"/>
            </a:srgbClr>
          </a:solidFill>
          <a:ln w="41275">
            <a:solidFill>
              <a:srgbClr val="FFFFFF"/>
            </a:solidFill>
            <a:prstDash val="solid"/>
          </a:ln>
        </p:spPr>
      </p:sp>
      <p:sp>
        <p:nvSpPr>
          <p:cNvPr id="33" name="Text 28"/>
          <p:cNvSpPr/>
          <p:nvPr/>
        </p:nvSpPr>
        <p:spPr>
          <a:xfrm>
            <a:off x="8309851" y="4197896"/>
            <a:ext cx="228803" cy="212992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4" name="Shape 29"/>
          <p:cNvSpPr/>
          <p:nvPr/>
        </p:nvSpPr>
        <p:spPr>
          <a:xfrm>
            <a:off x="8386250" y="4238434"/>
            <a:ext cx="137562" cy="131914"/>
          </a:xfrm>
          <a:prstGeom prst="ellipse">
            <a:avLst/>
          </a:prstGeom>
          <a:solidFill>
            <a:srgbClr val="C1CEF6"/>
          </a:solidFill>
          <a:ln/>
        </p:spPr>
      </p:sp>
      <p:sp>
        <p:nvSpPr>
          <p:cNvPr id="35" name="Text 30"/>
          <p:cNvSpPr/>
          <p:nvPr/>
        </p:nvSpPr>
        <p:spPr>
          <a:xfrm>
            <a:off x="8386250" y="4238434"/>
            <a:ext cx="137562" cy="13191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6" name="Shape 31"/>
          <p:cNvSpPr/>
          <p:nvPr/>
        </p:nvSpPr>
        <p:spPr>
          <a:xfrm>
            <a:off x="343443" y="5361712"/>
            <a:ext cx="228803" cy="212992"/>
          </a:xfrm>
          <a:prstGeom prst="ellipse">
            <a:avLst/>
          </a:prstGeom>
          <a:solidFill>
            <a:srgbClr val="000000">
              <a:alpha val="0"/>
            </a:srgbClr>
          </a:solidFill>
          <a:ln w="41275">
            <a:solidFill>
              <a:srgbClr val="FFFFFF"/>
            </a:solidFill>
            <a:prstDash val="solid"/>
          </a:ln>
        </p:spPr>
      </p:sp>
      <p:sp>
        <p:nvSpPr>
          <p:cNvPr id="37" name="Text 32"/>
          <p:cNvSpPr/>
          <p:nvPr/>
        </p:nvSpPr>
        <p:spPr>
          <a:xfrm>
            <a:off x="343443" y="5361712"/>
            <a:ext cx="228803" cy="212992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8" name="Shape 33"/>
          <p:cNvSpPr/>
          <p:nvPr/>
        </p:nvSpPr>
        <p:spPr>
          <a:xfrm>
            <a:off x="419842" y="5402250"/>
            <a:ext cx="137562" cy="131914"/>
          </a:xfrm>
          <a:prstGeom prst="ellipse">
            <a:avLst/>
          </a:prstGeom>
          <a:solidFill>
            <a:srgbClr val="C1CEF6"/>
          </a:solidFill>
          <a:ln/>
        </p:spPr>
      </p:sp>
      <p:sp>
        <p:nvSpPr>
          <p:cNvPr id="39" name="Text 34"/>
          <p:cNvSpPr/>
          <p:nvPr/>
        </p:nvSpPr>
        <p:spPr>
          <a:xfrm>
            <a:off x="419842" y="5402250"/>
            <a:ext cx="137562" cy="13191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0" name="Text 35"/>
          <p:cNvSpPr/>
          <p:nvPr/>
        </p:nvSpPr>
        <p:spPr>
          <a:xfrm>
            <a:off x="653043" y="3967024"/>
            <a:ext cx="7369827" cy="67710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8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Importance of Virtual Environments</a:t>
            </a:r>
            <a:endParaRPr lang="en-US" sz="1600" dirty="0"/>
          </a:p>
        </p:txBody>
      </p:sp>
      <p:sp>
        <p:nvSpPr>
          <p:cNvPr id="41" name="Text 36"/>
          <p:cNvSpPr/>
          <p:nvPr/>
        </p:nvSpPr>
        <p:spPr>
          <a:xfrm>
            <a:off x="653043" y="4329046"/>
            <a:ext cx="7117783" cy="73866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Explain why virtual environments are crucial for isolating project dependencies, ensuring consistency across different development environments and avoiding conflicts between packages.</a:t>
            </a:r>
            <a:endParaRPr lang="en-US" sz="1600" dirty="0"/>
          </a:p>
        </p:txBody>
      </p:sp>
      <p:sp>
        <p:nvSpPr>
          <p:cNvPr id="42" name="Text 37"/>
          <p:cNvSpPr/>
          <p:nvPr/>
        </p:nvSpPr>
        <p:spPr>
          <a:xfrm>
            <a:off x="656609" y="5313808"/>
            <a:ext cx="7447243" cy="67710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8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Creating a Virtual Environment</a:t>
            </a:r>
            <a:endParaRPr lang="en-US" sz="1600" dirty="0"/>
          </a:p>
        </p:txBody>
      </p:sp>
      <p:sp>
        <p:nvSpPr>
          <p:cNvPr id="43" name="Text 38"/>
          <p:cNvSpPr/>
          <p:nvPr/>
        </p:nvSpPr>
        <p:spPr>
          <a:xfrm>
            <a:off x="656609" y="5675830"/>
            <a:ext cx="7114217" cy="73866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Demonstrate how to create a virtual environment using python -m venv venv, ensuring learners understand the command and its purpose for setting up a clean workspace.</a:t>
            </a:r>
            <a:endParaRPr lang="en-US" sz="1600" dirty="0"/>
          </a:p>
        </p:txBody>
      </p:sp>
      <p:sp>
        <p:nvSpPr>
          <p:cNvPr id="44" name="Text 39"/>
          <p:cNvSpPr/>
          <p:nvPr/>
        </p:nvSpPr>
        <p:spPr>
          <a:xfrm>
            <a:off x="8678127" y="1608057"/>
            <a:ext cx="3641591" cy="67710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8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Activating the Environment</a:t>
            </a:r>
            <a:endParaRPr lang="en-US" sz="1600" dirty="0"/>
          </a:p>
        </p:txBody>
      </p:sp>
      <p:sp>
        <p:nvSpPr>
          <p:cNvPr id="45" name="Text 40"/>
          <p:cNvSpPr/>
          <p:nvPr/>
        </p:nvSpPr>
        <p:spPr>
          <a:xfrm>
            <a:off x="8613140" y="2170748"/>
            <a:ext cx="3446780" cy="13836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Show how to activate the virtual environment on different operating systems, highlighting common pitfalls and troubleshooting tips for Windows permissions and Mac path issues.</a:t>
            </a:r>
            <a:endParaRPr lang="en-US" sz="1600" dirty="0"/>
          </a:p>
        </p:txBody>
      </p:sp>
      <p:sp>
        <p:nvSpPr>
          <p:cNvPr id="46" name="Text 41"/>
          <p:cNvSpPr/>
          <p:nvPr/>
        </p:nvSpPr>
        <p:spPr>
          <a:xfrm>
            <a:off x="8618511" y="4169133"/>
            <a:ext cx="3641591" cy="67710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8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Installing Django</a:t>
            </a:r>
            <a:endParaRPr lang="en-US" sz="1600" dirty="0"/>
          </a:p>
        </p:txBody>
      </p:sp>
      <p:sp>
        <p:nvSpPr>
          <p:cNvPr id="47" name="Text 42"/>
          <p:cNvSpPr/>
          <p:nvPr/>
        </p:nvSpPr>
        <p:spPr>
          <a:xfrm>
            <a:off x="8553450" y="4731703"/>
            <a:ext cx="3446780" cy="13836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Guide learners through installing Django using pip and verifying the installation with python -m django --version, ensuring they have a working Django setup.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gradFill flip="none" rotWithShape="0">
          <a:gsLst>
            <a:gs pos="0">
              <a:srgbClr val="FFF2C6"/>
            </a:gs>
            <a:gs pos="47000">
              <a:srgbClr val="D8E1FD"/>
            </a:gs>
            <a:gs pos="78000">
              <a:srgbClr val="C7D5FC"/>
            </a:gs>
            <a:gs pos="100000">
              <a:srgbClr val="FDF8CB"/>
            </a:gs>
          </a:gsLst>
          <a:lin ang="2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4:38-d2nf8lh8bjvh7rlj0ae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8399" y="517692"/>
            <a:ext cx="7251700" cy="634030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048502" y="2308860"/>
            <a:ext cx="4599086" cy="393954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5000" dirty="0">
                <a:solidFill>
                  <a:srgbClr val="7F9CD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797560" y="1932305"/>
            <a:ext cx="10755630" cy="119888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6D7AA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Project &amp; App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731049" y="856006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6" name="Text 3"/>
          <p:cNvSpPr/>
          <p:nvPr/>
        </p:nvSpPr>
        <p:spPr>
          <a:xfrm>
            <a:off x="731049" y="856006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931074" y="856006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8" name="Text 5"/>
          <p:cNvSpPr/>
          <p:nvPr/>
        </p:nvSpPr>
        <p:spPr>
          <a:xfrm>
            <a:off x="931074" y="856006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1131099" y="856006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0" name="Text 7"/>
          <p:cNvSpPr/>
          <p:nvPr/>
        </p:nvSpPr>
        <p:spPr>
          <a:xfrm>
            <a:off x="1131099" y="856006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1331124" y="856006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2" name="Text 9"/>
          <p:cNvSpPr/>
          <p:nvPr/>
        </p:nvSpPr>
        <p:spPr>
          <a:xfrm>
            <a:off x="1331124" y="856006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527687" y="1596530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4" name="Text 11"/>
          <p:cNvSpPr/>
          <p:nvPr/>
        </p:nvSpPr>
        <p:spPr>
          <a:xfrm>
            <a:off x="527687" y="1596530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527687" y="1396504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6" name="Text 13"/>
          <p:cNvSpPr/>
          <p:nvPr/>
        </p:nvSpPr>
        <p:spPr>
          <a:xfrm>
            <a:off x="527687" y="1396504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>
            <a:off x="527687" y="1196479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8" name="Text 15"/>
          <p:cNvSpPr/>
          <p:nvPr/>
        </p:nvSpPr>
        <p:spPr>
          <a:xfrm>
            <a:off x="527687" y="1196479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9" name="Shape 16"/>
          <p:cNvSpPr/>
          <p:nvPr/>
        </p:nvSpPr>
        <p:spPr>
          <a:xfrm>
            <a:off x="527687" y="996455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20" name="Text 17"/>
          <p:cNvSpPr/>
          <p:nvPr/>
        </p:nvSpPr>
        <p:spPr>
          <a:xfrm>
            <a:off x="527687" y="996455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21" name="Image 1" descr="https://kimi-img.moonshot.cn/pub/slides/slides_tmpl/image/25-08-27-20:04:34-d2nf8kh8bjvh7rlj0a80.png"/>
          <p:cNvPicPr>
            <a:picLocks noChangeAspect="1"/>
          </p:cNvPicPr>
          <p:nvPr/>
        </p:nvPicPr>
        <p:blipFill>
          <a:blip r:embed="rId4">
            <a:alphaModFix amt="59000"/>
          </a:blip>
          <a:stretch>
            <a:fillRect/>
          </a:stretch>
        </p:blipFill>
        <p:spPr>
          <a:xfrm>
            <a:off x="5131435" y="330200"/>
            <a:ext cx="7048500" cy="6197600"/>
          </a:xfrm>
          <a:prstGeom prst="rect">
            <a:avLst/>
          </a:prstGeom>
        </p:spPr>
      </p:pic>
      <p:pic>
        <p:nvPicPr>
          <p:cNvPr id="22" name="Image 2" descr="https://kimi-img.moonshot.cn/pub/slides/slides_tmpl/image/25-08-27-20:04:33-d2nf8k98bjvh7rlj0a7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797300"/>
            <a:ext cx="5143500" cy="3060700"/>
          </a:xfrm>
          <a:prstGeom prst="rect">
            <a:avLst/>
          </a:prstGeom>
        </p:spPr>
      </p:pic>
      <p:pic>
        <p:nvPicPr>
          <p:cNvPr id="23" name="Image 3" descr="https://kimi-img.moonshot.cn/pub/slides/slides_tmpl/image/25-08-27-20:04:32-d2nf8k18bjvh7rlj0a5g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2445" y="4587240"/>
            <a:ext cx="152400" cy="1524000"/>
          </a:xfrm>
          <a:prstGeom prst="rect">
            <a:avLst/>
          </a:prstGeom>
        </p:spPr>
      </p:pic>
      <p:pic>
        <p:nvPicPr>
          <p:cNvPr id="24" name="Image 4" descr="https://kimi-img.moonshot.cn/pub/slides/slides_tmpl/image/25-08-27-20:04:32-d2nf8k18bjvh7rlj0a60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11275" y="3907257"/>
            <a:ext cx="1320800" cy="1371600"/>
          </a:xfrm>
          <a:prstGeom prst="rect">
            <a:avLst/>
          </a:prstGeom>
        </p:spPr>
      </p:pic>
      <p:pic>
        <p:nvPicPr>
          <p:cNvPr id="25" name="Image 5" descr="https://kimi-img.moonshot.cn/pub/slides/slides_tmpl/image/25-08-27-20:04:32-d2nf8k18bjvh7rlj0a6g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70172" y="1111250"/>
            <a:ext cx="983056" cy="907962"/>
          </a:xfrm>
          <a:prstGeom prst="rect">
            <a:avLst/>
          </a:prstGeom>
        </p:spPr>
      </p:pic>
      <p:sp>
        <p:nvSpPr>
          <p:cNvPr id="26" name="Shape 18"/>
          <p:cNvSpPr/>
          <p:nvPr/>
        </p:nvSpPr>
        <p:spPr>
          <a:xfrm>
            <a:off x="1101725" y="3958057"/>
            <a:ext cx="539750" cy="508001"/>
          </a:xfrm>
          <a:prstGeom prst="ellipse">
            <a:avLst/>
          </a:prstGeom>
          <a:solidFill>
            <a:srgbClr val="B2C4FF"/>
          </a:solidFill>
          <a:ln/>
        </p:spPr>
      </p:sp>
      <p:sp>
        <p:nvSpPr>
          <p:cNvPr id="27" name="Text 19"/>
          <p:cNvSpPr/>
          <p:nvPr/>
        </p:nvSpPr>
        <p:spPr>
          <a:xfrm>
            <a:off x="1101725" y="3958057"/>
            <a:ext cx="539750" cy="50800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28" name="Image 6" descr="https://kimi-img.moonshot.cn/pub/slides/slides_tmpl/image/25-08-27-20:04:32-d2nf8k18bjvh7rlj0a60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87651" y="1515914"/>
            <a:ext cx="731154" cy="67603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1142</Words>
  <Application>Microsoft Office PowerPoint</Application>
  <PresentationFormat>Widescreen</PresentationFormat>
  <Paragraphs>131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4" baseType="lpstr">
      <vt:lpstr>MiSans</vt:lpstr>
      <vt:lpstr>Arial</vt:lpstr>
      <vt:lpstr>Custom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Moonshot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Day 1 Trainer Playbook</dc:title>
  <dc:subject>Day 1 Trainer Playbook</dc:subject>
  <dc:creator>Kimi</dc:creator>
  <cp:lastModifiedBy>Sean</cp:lastModifiedBy>
  <cp:revision>2</cp:revision>
  <dcterms:created xsi:type="dcterms:W3CDTF">2025-12-04T07:06:25Z</dcterms:created>
  <dcterms:modified xsi:type="dcterms:W3CDTF">2025-12-04T07:23:47Z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IGC">
    <vt:lpwstr>{"Label":"Day 1 Trainer Playbook","ContentProducer":"001191110108MACG2KBH8F10000","ProduceID":"d4oj3vr3kdlnqe6816r0","ReservedCode1":"","ContentPropagator":"001191110108MACG2KBH8F20000","PropagateID":"d4oj3vr3kdlnqe6816r0","ReservedCode2":""}</vt:lpwstr>
  </property>
</Properties>
</file>